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520" r:id="rId2"/>
    <p:sldId id="1012" r:id="rId3"/>
    <p:sldId id="1015" r:id="rId4"/>
    <p:sldId id="1016" r:id="rId5"/>
    <p:sldId id="1014" r:id="rId6"/>
    <p:sldId id="1013" r:id="rId7"/>
    <p:sldId id="998" r:id="rId8"/>
    <p:sldId id="825" r:id="rId9"/>
    <p:sldId id="877" r:id="rId10"/>
    <p:sldId id="735" r:id="rId11"/>
    <p:sldId id="848" r:id="rId12"/>
    <p:sldId id="951" r:id="rId13"/>
    <p:sldId id="750" r:id="rId14"/>
    <p:sldId id="895" r:id="rId15"/>
    <p:sldId id="512" r:id="rId16"/>
    <p:sldId id="748" r:id="rId17"/>
    <p:sldId id="505" r:id="rId18"/>
    <p:sldId id="523" r:id="rId19"/>
    <p:sldId id="972" r:id="rId20"/>
    <p:sldId id="973" r:id="rId21"/>
    <p:sldId id="969" r:id="rId22"/>
    <p:sldId id="971" r:id="rId23"/>
    <p:sldId id="580" r:id="rId24"/>
    <p:sldId id="974" r:id="rId25"/>
    <p:sldId id="544" r:id="rId26"/>
    <p:sldId id="970" r:id="rId27"/>
    <p:sldId id="545" r:id="rId28"/>
    <p:sldId id="885" r:id="rId29"/>
    <p:sldId id="881" r:id="rId30"/>
    <p:sldId id="566" r:id="rId31"/>
    <p:sldId id="1020" r:id="rId32"/>
    <p:sldId id="1021" r:id="rId33"/>
    <p:sldId id="636" r:id="rId34"/>
    <p:sldId id="1001" r:id="rId35"/>
    <p:sldId id="1018" r:id="rId36"/>
    <p:sldId id="1027" r:id="rId37"/>
    <p:sldId id="1028" r:id="rId38"/>
    <p:sldId id="257" r:id="rId39"/>
    <p:sldId id="782" r:id="rId40"/>
    <p:sldId id="1026" r:id="rId41"/>
    <p:sldId id="258" r:id="rId42"/>
    <p:sldId id="940" r:id="rId43"/>
    <p:sldId id="260" r:id="rId44"/>
    <p:sldId id="267" r:id="rId45"/>
    <p:sldId id="1008" r:id="rId46"/>
    <p:sldId id="1010" r:id="rId47"/>
    <p:sldId id="448" r:id="rId48"/>
    <p:sldId id="879" r:id="rId49"/>
    <p:sldId id="585" r:id="rId50"/>
    <p:sldId id="933" r:id="rId51"/>
    <p:sldId id="921" r:id="rId52"/>
    <p:sldId id="935" r:id="rId53"/>
    <p:sldId id="93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87" autoAdjust="0"/>
    <p:restoredTop sz="93482" autoAdjust="0"/>
  </p:normalViewPr>
  <p:slideViewPr>
    <p:cSldViewPr>
      <p:cViewPr varScale="1">
        <p:scale>
          <a:sx n="67" d="100"/>
          <a:sy n="67" d="100"/>
        </p:scale>
        <p:origin x="786" y="66"/>
      </p:cViewPr>
      <p:guideLst>
        <p:guide orient="horz" pos="2160"/>
        <p:guide pos="2880"/>
      </p:guideLst>
    </p:cSldViewPr>
  </p:slideViewPr>
  <p:outlineViewPr>
    <p:cViewPr>
      <p:scale>
        <a:sx n="33" d="100"/>
        <a:sy n="33" d="100"/>
      </p:scale>
      <p:origin x="0" y="-26418"/>
    </p:cViewPr>
  </p:outlineViewPr>
  <p:notesTextViewPr>
    <p:cViewPr>
      <p:scale>
        <a:sx n="1" d="1"/>
        <a:sy n="1" d="1"/>
      </p:scale>
      <p:origin x="0" y="0"/>
    </p:cViewPr>
  </p:notesTextViewPr>
  <p:sorterViewPr>
    <p:cViewPr>
      <p:scale>
        <a:sx n="130" d="100"/>
        <a:sy n="130"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D832D1-CF95-4D6C-9129-816D6D9CA38E}" type="datetimeFigureOut">
              <a:rPr lang="en-US" smtClean="0"/>
              <a:t>1/21/2020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5F60F6-B5DA-4330-A489-5A357FE595AD}" type="slidenum">
              <a:rPr lang="en-US" smtClean="0"/>
              <a:t>‹#›</a:t>
            </a:fld>
            <a:endParaRPr lang="en-US"/>
          </a:p>
        </p:txBody>
      </p:sp>
    </p:spTree>
    <p:extLst>
      <p:ext uri="{BB962C8B-B14F-4D97-AF65-F5344CB8AC3E}">
        <p14:creationId xmlns:p14="http://schemas.microsoft.com/office/powerpoint/2010/main" val="2217291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orldmap.harvard.edu/maps/russianempi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orldmap.harvard.edu/chinamap"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orldmap.harvard.edu/makkahhistorica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orldmap.harvard.edu/bost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arp.worldmap.harvard.edu/"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orldmap.harvard.edu/maps/china-history/Kkj"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jdarchive.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hdv.cga.harvard.edu/video/"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www.hbs.edu/faculty/Pages/profile.aspx?facId=2427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lavevoyages.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worldmap.harvard.edu/maps/africamap/PGo"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4263">
              <a:defRPr/>
            </a:pPr>
            <a:endParaRPr lang="en-US" dirty="0"/>
          </a:p>
          <a:p>
            <a:pPr defTabSz="974263">
              <a:defRPr/>
            </a:pPr>
            <a:r>
              <a:rPr lang="en-US" baseline="0" dirty="0"/>
              <a:t>I’m Ben Lewis with the Harvard center for geographic analysis and today I’m going to talk to you about some simple ways you can use geospatial information within </a:t>
            </a:r>
            <a:r>
              <a:rPr lang="en-US" baseline="0" dirty="0" err="1"/>
              <a:t>Dataverse</a:t>
            </a:r>
            <a:r>
              <a:rPr lang="en-US" baseline="0" dirty="0"/>
              <a:t> by virtue of some integration between </a:t>
            </a:r>
            <a:r>
              <a:rPr lang="en-US" baseline="0" dirty="0" err="1"/>
              <a:t>Dataverse</a:t>
            </a:r>
            <a:r>
              <a:rPr lang="en-US" baseline="0" dirty="0"/>
              <a:t> and a platform called </a:t>
            </a:r>
            <a:r>
              <a:rPr lang="en-US" baseline="0" dirty="0" err="1"/>
              <a:t>WorldMap</a:t>
            </a:r>
            <a:r>
              <a:rPr lang="en-US" baseline="0" dirty="0"/>
              <a:t> that our center manages.</a:t>
            </a:r>
          </a:p>
          <a:p>
            <a:pPr defTabSz="974263">
              <a:defRPr/>
            </a:pPr>
            <a:endParaRPr lang="en-US" dirty="0"/>
          </a:p>
        </p:txBody>
      </p:sp>
      <p:sp>
        <p:nvSpPr>
          <p:cNvPr id="4" name="Slide Number Placeholder 3"/>
          <p:cNvSpPr>
            <a:spLocks noGrp="1"/>
          </p:cNvSpPr>
          <p:nvPr>
            <p:ph type="sldNum" sz="quarter" idx="10"/>
          </p:nvPr>
        </p:nvSpPr>
        <p:spPr/>
        <p:txBody>
          <a:bodyPr/>
          <a:lstStyle/>
          <a:p>
            <a:fld id="{525F60F6-B5DA-4330-A489-5A357FE595AD}" type="slidenum">
              <a:rPr lang="en-US" smtClean="0"/>
              <a:t>1</a:t>
            </a:fld>
            <a:endParaRPr lang="en-US"/>
          </a:p>
        </p:txBody>
      </p:sp>
    </p:spTree>
    <p:extLst>
      <p:ext uri="{BB962C8B-B14F-4D97-AF65-F5344CB8AC3E}">
        <p14:creationId xmlns:p14="http://schemas.microsoft.com/office/powerpoint/2010/main" val="2599576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large historic Atlas </a:t>
            </a:r>
            <a:r>
              <a:rPr lang="en-US" dirty="0" err="1"/>
              <a:t>georeferencing</a:t>
            </a:r>
            <a:r>
              <a:rPr lang="en-US" dirty="0"/>
              <a:t> project to create base data.</a:t>
            </a:r>
          </a:p>
          <a:p>
            <a:r>
              <a:rPr lang="en-US" dirty="0"/>
              <a:t>Helped</a:t>
            </a:r>
            <a:r>
              <a:rPr lang="en-US" baseline="0" dirty="0"/>
              <a:t> with</a:t>
            </a:r>
            <a:r>
              <a:rPr lang="en-US" dirty="0"/>
              <a:t> loading data to </a:t>
            </a:r>
            <a:r>
              <a:rPr lang="en-US" dirty="0" err="1"/>
              <a:t>WorldMap</a:t>
            </a:r>
            <a:r>
              <a:rPr lang="en-US" dirty="0"/>
              <a:t>,</a:t>
            </a:r>
            <a:r>
              <a:rPr lang="en-US" baseline="0" dirty="0"/>
              <a:t> training, support.</a:t>
            </a:r>
          </a:p>
          <a:p>
            <a:endParaRPr lang="en-US" baseline="0" dirty="0"/>
          </a:p>
          <a:p>
            <a:r>
              <a:rPr lang="en-US" dirty="0"/>
              <a:t>Faculty: Kelly O’Neil</a:t>
            </a:r>
          </a:p>
          <a:p>
            <a:r>
              <a:rPr lang="en-US" dirty="0">
                <a:hlinkClick r:id="rId3"/>
              </a:rPr>
              <a:t>http://worldmap.harvard.edu/maps/russianempire</a:t>
            </a:r>
            <a:r>
              <a:rPr lang="en-US" dirty="0"/>
              <a:t>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46170F4-5D83-4FE0-A258-6B68D767FC2E}" type="slidenum">
              <a:rPr lang="en-US" smtClean="0"/>
              <a:t>21</a:t>
            </a:fld>
            <a:endParaRPr lang="en-US"/>
          </a:p>
        </p:txBody>
      </p:sp>
    </p:spTree>
    <p:extLst>
      <p:ext uri="{BB962C8B-B14F-4D97-AF65-F5344CB8AC3E}">
        <p14:creationId xmlns:p14="http://schemas.microsoft.com/office/powerpoint/2010/main" val="2135616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http://worldmap.harvard.edu/chinamap</a:t>
            </a:r>
            <a:r>
              <a:rPr lang="en-US" dirty="0"/>
              <a:t>  </a:t>
            </a:r>
          </a:p>
        </p:txBody>
      </p:sp>
      <p:sp>
        <p:nvSpPr>
          <p:cNvPr id="4" name="Slide Number Placeholder 3"/>
          <p:cNvSpPr>
            <a:spLocks noGrp="1"/>
          </p:cNvSpPr>
          <p:nvPr>
            <p:ph type="sldNum" sz="quarter" idx="10"/>
          </p:nvPr>
        </p:nvSpPr>
        <p:spPr/>
        <p:txBody>
          <a:bodyPr/>
          <a:lstStyle/>
          <a:p>
            <a:fld id="{AD7089F3-59BA-4B5E-8546-7D87A05FF457}" type="slidenum">
              <a:rPr lang="en-US" smtClean="0"/>
              <a:t>22</a:t>
            </a:fld>
            <a:endParaRPr lang="en-US"/>
          </a:p>
        </p:txBody>
      </p:sp>
    </p:spTree>
    <p:extLst>
      <p:ext uri="{BB962C8B-B14F-4D97-AF65-F5344CB8AC3E}">
        <p14:creationId xmlns:p14="http://schemas.microsoft.com/office/powerpoint/2010/main" val="930273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Lex:</a:t>
            </a:r>
            <a:r>
              <a:rPr lang="en-US" baseline="0" dirty="0"/>
              <a:t> </a:t>
            </a:r>
            <a:r>
              <a:rPr lang="en-US" dirty="0"/>
              <a:t>The</a:t>
            </a:r>
            <a:r>
              <a:rPr lang="en-US" baseline="0" dirty="0"/>
              <a:t> Regional Systems Analysis Project, directed by the late G. W. Skinner, is based on a series of statistical and geographic processes to reveal the core and periphery zones of social and economic systems.    The G. W. Skinner estate </a:t>
            </a:r>
            <a:r>
              <a:rPr lang="en-US" baseline="0" dirty="0" err="1"/>
              <a:t>bequested</a:t>
            </a:r>
            <a:r>
              <a:rPr lang="en-US" baseline="0" dirty="0"/>
              <a:t> the data from his lab (formerly at UC Davis) to Harvard, and the data has been processed by CGA for archiving using the </a:t>
            </a:r>
            <a:r>
              <a:rPr lang="en-US" baseline="0" dirty="0" err="1"/>
              <a:t>DataVerse</a:t>
            </a:r>
            <a:r>
              <a:rPr lang="en-US" baseline="0" dirty="0"/>
              <a:t> Repository.    Representative maps from the analysis are also hosted on CGA’s </a:t>
            </a:r>
            <a:r>
              <a:rPr lang="en-US" baseline="0" dirty="0" err="1"/>
              <a:t>WorldMap</a:t>
            </a:r>
            <a:r>
              <a:rPr lang="en-US" baseline="0" dirty="0"/>
              <a:t> platform.</a:t>
            </a:r>
            <a:endParaRPr lang="en-US" dirty="0"/>
          </a:p>
        </p:txBody>
      </p:sp>
      <p:sp>
        <p:nvSpPr>
          <p:cNvPr id="4" name="Slide Number Placeholder 3"/>
          <p:cNvSpPr>
            <a:spLocks noGrp="1"/>
          </p:cNvSpPr>
          <p:nvPr>
            <p:ph type="sldNum" sz="quarter" idx="10"/>
          </p:nvPr>
        </p:nvSpPr>
        <p:spPr/>
        <p:txBody>
          <a:bodyPr/>
          <a:lstStyle/>
          <a:p>
            <a:fld id="{AD7089F3-59BA-4B5E-8546-7D87A05FF457}" type="slidenum">
              <a:rPr lang="en-US" smtClean="0"/>
              <a:t>23</a:t>
            </a:fld>
            <a:endParaRPr lang="en-US"/>
          </a:p>
        </p:txBody>
      </p:sp>
    </p:spTree>
    <p:extLst>
      <p:ext uri="{BB962C8B-B14F-4D97-AF65-F5344CB8AC3E}">
        <p14:creationId xmlns:p14="http://schemas.microsoft.com/office/powerpoint/2010/main" val="3610680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one</a:t>
            </a:r>
            <a:r>
              <a:rPr lang="en-US" baseline="0" dirty="0"/>
              <a:t> of the scholars outside Harvard we have collaborated with because of </a:t>
            </a:r>
            <a:r>
              <a:rPr lang="en-US" baseline="0" dirty="0" err="1"/>
              <a:t>WorldMap</a:t>
            </a:r>
            <a:r>
              <a:rPr lang="en-US" baseline="0" dirty="0"/>
              <a:t>.</a:t>
            </a:r>
            <a:endParaRPr lang="en-US" dirty="0"/>
          </a:p>
          <a:p>
            <a:endParaRPr lang="en-US" dirty="0"/>
          </a:p>
          <a:p>
            <a:r>
              <a:rPr lang="en-US" dirty="0"/>
              <a:t>Helped gather and organize a large amount of spatial data for Makkah, Saudi Arabia</a:t>
            </a:r>
          </a:p>
          <a:p>
            <a:r>
              <a:rPr lang="en-US" dirty="0"/>
              <a:t>Professor Meraj Mirza, Umm Al-</a:t>
            </a:r>
            <a:r>
              <a:rPr lang="en-US" dirty="0" err="1"/>
              <a:t>Qura</a:t>
            </a:r>
            <a:r>
              <a:rPr lang="en-US" dirty="0"/>
              <a:t> University</a:t>
            </a:r>
          </a:p>
          <a:p>
            <a:r>
              <a:rPr lang="en-US" dirty="0">
                <a:hlinkClick r:id="rId3"/>
              </a:rPr>
              <a:t>http://worldmap.harvard.edu/makkahhistorical/</a:t>
            </a:r>
            <a:r>
              <a:rPr lang="en-US" dirty="0"/>
              <a:t> </a:t>
            </a:r>
          </a:p>
          <a:p>
            <a:r>
              <a:rPr lang="en-US" dirty="0"/>
              <a:t>http://uqu.edu.sa/english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46170F4-5D83-4FE0-A258-6B68D767FC2E}" type="slidenum">
              <a:rPr lang="en-US" smtClean="0"/>
              <a:t>24</a:t>
            </a:fld>
            <a:endParaRPr lang="en-US"/>
          </a:p>
        </p:txBody>
      </p:sp>
    </p:spTree>
    <p:extLst>
      <p:ext uri="{BB962C8B-B14F-4D97-AF65-F5344CB8AC3E}">
        <p14:creationId xmlns:p14="http://schemas.microsoft.com/office/powerpoint/2010/main" val="4060779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Chris Winship, Sociology et. al.</a:t>
            </a:r>
          </a:p>
          <a:p>
            <a:r>
              <a:rPr lang="en-US" sz="1200" dirty="0">
                <a:solidFill>
                  <a:schemeClr val="bg1"/>
                </a:solidFill>
              </a:rPr>
              <a:t>Radcliffe, Kennedy School,</a:t>
            </a:r>
          </a:p>
          <a:p>
            <a:r>
              <a:rPr lang="en-US" sz="1200" dirty="0">
                <a:solidFill>
                  <a:schemeClr val="bg1"/>
                </a:solidFill>
              </a:rPr>
              <a:t>Boston Area Research Initiative </a:t>
            </a:r>
          </a:p>
          <a:p>
            <a:endParaRPr lang="en-US" dirty="0"/>
          </a:p>
          <a:p>
            <a:endParaRPr lang="en-US" dirty="0"/>
          </a:p>
          <a:p>
            <a:r>
              <a:rPr lang="en-US" dirty="0"/>
              <a:t>4 major phases</a:t>
            </a:r>
            <a:r>
              <a:rPr lang="en-US" baseline="0" dirty="0"/>
              <a:t> of data and software development</a:t>
            </a:r>
            <a:endParaRPr lang="en-US" dirty="0"/>
          </a:p>
          <a:p>
            <a:r>
              <a:rPr lang="en-US" dirty="0"/>
              <a:t>Chris Winship, David </a:t>
            </a:r>
            <a:r>
              <a:rPr lang="en-US" dirty="0" err="1"/>
              <a:t>Luberoff</a:t>
            </a:r>
            <a:r>
              <a:rPr lang="en-US" dirty="0"/>
              <a:t>, Dan O’Brien, Radcliffe, Boston Area Research Initiative</a:t>
            </a:r>
          </a:p>
          <a:p>
            <a:r>
              <a:rPr lang="en-US" dirty="0">
                <a:hlinkClick r:id="rId3"/>
              </a:rPr>
              <a:t>http://worldmap.harvard.edu/boston/</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46170F4-5D83-4FE0-A258-6B68D767FC2E}" type="slidenum">
              <a:rPr lang="en-US" smtClean="0"/>
              <a:t>25</a:t>
            </a:fld>
            <a:endParaRPr lang="en-US"/>
          </a:p>
        </p:txBody>
      </p:sp>
    </p:spTree>
    <p:extLst>
      <p:ext uri="{BB962C8B-B14F-4D97-AF65-F5344CB8AC3E}">
        <p14:creationId xmlns:p14="http://schemas.microsoft.com/office/powerpoint/2010/main" val="2324537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Lex: In</a:t>
            </a:r>
            <a:r>
              <a:rPr lang="en-US" baseline="0" dirty="0"/>
              <a:t> partnership with the </a:t>
            </a:r>
            <a:r>
              <a:rPr lang="en-US" baseline="0" dirty="0" err="1"/>
              <a:t>Daishinsai</a:t>
            </a:r>
            <a:r>
              <a:rPr lang="en-US" baseline="0" dirty="0"/>
              <a:t> Archive, directed by Prof. Andrew Gordon (Reischauer Center for Japanese Studies), CGA developed a large archive of geographic data resources and made them publicly available using the </a:t>
            </a:r>
            <a:r>
              <a:rPr lang="en-US" baseline="0" dirty="0" err="1"/>
              <a:t>WorldMap</a:t>
            </a:r>
            <a:r>
              <a:rPr lang="en-US" baseline="0" dirty="0"/>
              <a:t> </a:t>
            </a:r>
            <a:r>
              <a:rPr lang="en-US" baseline="0" dirty="0" err="1"/>
              <a:t>plaftorm</a:t>
            </a:r>
            <a:r>
              <a:rPr lang="en-US" baseline="0" dirty="0"/>
              <a:t>.   These data layers include various types of information, including radiation levels, evacuation zones, tsunami inundation models, building damage assessments, and casualty counts.    In addition, CGA obtained permission to distribute a large archive of basic geographic information, including locations of schools, police boxes, hospitals, etc.   This data collection is a major resource for the study of modern Japan as well as the earthquake’s impact on Japanese society.</a:t>
            </a:r>
          </a:p>
          <a:p>
            <a:endParaRPr lang="en-US" baseline="0" dirty="0"/>
          </a:p>
          <a:p>
            <a:r>
              <a:rPr lang="en-US" baseline="0" dirty="0"/>
              <a:t>Ben: In addition the CGA developed a high speed mapping solution for the Japan Data Archive http://jdarchive.org which contains millions of objects that need to be displayed on a map in response to interactive queries.</a:t>
            </a:r>
            <a:endParaRPr lang="en-US" dirty="0"/>
          </a:p>
        </p:txBody>
      </p:sp>
      <p:sp>
        <p:nvSpPr>
          <p:cNvPr id="4" name="Slide Number Placeholder 3"/>
          <p:cNvSpPr>
            <a:spLocks noGrp="1"/>
          </p:cNvSpPr>
          <p:nvPr>
            <p:ph type="sldNum" sz="quarter" idx="10"/>
          </p:nvPr>
        </p:nvSpPr>
        <p:spPr/>
        <p:txBody>
          <a:bodyPr/>
          <a:lstStyle/>
          <a:p>
            <a:fld id="{AD7089F3-59BA-4B5E-8546-7D87A05FF457}" type="slidenum">
              <a:rPr lang="en-US" smtClean="0"/>
              <a:t>26</a:t>
            </a:fld>
            <a:endParaRPr lang="en-US"/>
          </a:p>
        </p:txBody>
      </p:sp>
    </p:spTree>
    <p:extLst>
      <p:ext uri="{BB962C8B-B14F-4D97-AF65-F5344CB8AC3E}">
        <p14:creationId xmlns:p14="http://schemas.microsoft.com/office/powerpoint/2010/main" val="731554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data brought together from</a:t>
            </a:r>
            <a:r>
              <a:rPr lang="en-US" baseline="0" dirty="0"/>
              <a:t> various sources around the topic of fracking.</a:t>
            </a:r>
            <a:endParaRPr lang="en-US" dirty="0"/>
          </a:p>
          <a:p>
            <a:endParaRPr lang="en-US" dirty="0"/>
          </a:p>
          <a:p>
            <a:r>
              <a:rPr lang="en-US" dirty="0"/>
              <a:t>This</a:t>
            </a:r>
            <a:r>
              <a:rPr lang="en-US" baseline="0" dirty="0"/>
              <a:t> is a map of the </a:t>
            </a:r>
            <a:r>
              <a:rPr lang="en-US" baseline="0" dirty="0" err="1"/>
              <a:t>bakken</a:t>
            </a:r>
            <a:r>
              <a:rPr lang="en-US" baseline="0" dirty="0"/>
              <a:t> shale, one of the best places in the U.S. to </a:t>
            </a:r>
            <a:r>
              <a:rPr lang="en-US" baseline="0" dirty="0" err="1"/>
              <a:t>Frack</a:t>
            </a:r>
            <a:r>
              <a:rPr lang="en-US" baseline="0" dirty="0"/>
              <a:t>.  </a:t>
            </a:r>
          </a:p>
          <a:p>
            <a:endParaRPr lang="en-US" dirty="0"/>
          </a:p>
          <a:p>
            <a:r>
              <a:rPr lang="en-US" dirty="0"/>
              <a:t>Developed in a collaboration with Harvard School</a:t>
            </a:r>
            <a:r>
              <a:rPr lang="en-US" baseline="0" dirty="0"/>
              <a:t> of Public Health</a:t>
            </a:r>
          </a:p>
          <a:p>
            <a:endParaRPr lang="en-US" baseline="0" dirty="0"/>
          </a:p>
          <a:p>
            <a:r>
              <a:rPr lang="en-US" baseline="0" dirty="0"/>
              <a:t>For Anne Backus, Director of Outreach Program, HSPH</a:t>
            </a:r>
            <a:endParaRPr lang="en-US" dirty="0"/>
          </a:p>
        </p:txBody>
      </p:sp>
      <p:sp>
        <p:nvSpPr>
          <p:cNvPr id="4" name="Slide Number Placeholder 3"/>
          <p:cNvSpPr>
            <a:spLocks noGrp="1"/>
          </p:cNvSpPr>
          <p:nvPr>
            <p:ph type="sldNum" sz="quarter" idx="10"/>
          </p:nvPr>
        </p:nvSpPr>
        <p:spPr/>
        <p:txBody>
          <a:bodyPr/>
          <a:lstStyle/>
          <a:p>
            <a:fld id="{525F60F6-B5DA-4330-A489-5A357FE595AD}" type="slidenum">
              <a:rPr lang="en-US" smtClean="0"/>
              <a:t>27</a:t>
            </a:fld>
            <a:endParaRPr lang="en-US"/>
          </a:p>
        </p:txBody>
      </p:sp>
    </p:spTree>
    <p:extLst>
      <p:ext uri="{BB962C8B-B14F-4D97-AF65-F5344CB8AC3E}">
        <p14:creationId xmlns:p14="http://schemas.microsoft.com/office/powerpoint/2010/main" val="2513900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a:latin typeface="Arial" charset="0"/>
              </a:rPr>
              <a:t>Colin Gordon Univ Iowa</a:t>
            </a:r>
          </a:p>
        </p:txBody>
      </p:sp>
      <p:sp>
        <p:nvSpPr>
          <p:cNvPr id="778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7EAD883-9AD5-4548-8F14-64C6A18A2768}" type="slidenum">
              <a:rPr lang="en-US" smtClean="0">
                <a:latin typeface="Arial" charset="0"/>
              </a:rPr>
              <a:pPr fontAlgn="base">
                <a:spcBef>
                  <a:spcPct val="0"/>
                </a:spcBef>
                <a:spcAft>
                  <a:spcPct val="0"/>
                </a:spcAft>
              </a:pPr>
              <a:t>28</a:t>
            </a:fld>
            <a:endParaRPr lang="en-US">
              <a:latin typeface="Arial" charset="0"/>
            </a:endParaRPr>
          </a:p>
        </p:txBody>
      </p:sp>
    </p:spTree>
    <p:extLst>
      <p:ext uri="{BB962C8B-B14F-4D97-AF65-F5344CB8AC3E}">
        <p14:creationId xmlns:p14="http://schemas.microsoft.com/office/powerpoint/2010/main" val="301539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Installed, configured, maintaining NYPL’s open source </a:t>
            </a:r>
            <a:r>
              <a:rPr lang="en-US" dirty="0" err="1"/>
              <a:t>Warper</a:t>
            </a:r>
            <a:r>
              <a:rPr lang="en-US" dirty="0"/>
              <a:t> platform on Amazon </a:t>
            </a:r>
            <a:r>
              <a:rPr lang="en-US" baseline="0" dirty="0"/>
              <a:t>as a cloud service.</a:t>
            </a:r>
            <a:endParaRPr lang="en-US" dirty="0"/>
          </a:p>
          <a:p>
            <a:r>
              <a:rPr lang="en-US" dirty="0"/>
              <a:t>Supports many professors and students.</a:t>
            </a:r>
          </a:p>
          <a:p>
            <a:r>
              <a:rPr lang="en-US" dirty="0"/>
              <a:t>~1100 Registered Users</a:t>
            </a:r>
          </a:p>
          <a:p>
            <a:r>
              <a:rPr lang="en-US" dirty="0"/>
              <a:t>~3000 Georeferenced Images</a:t>
            </a:r>
          </a:p>
          <a:p>
            <a:r>
              <a:rPr lang="en-US" dirty="0">
                <a:hlinkClick r:id="rId3"/>
              </a:rPr>
              <a:t>http://warp.worldmap.harvard.edu/</a:t>
            </a:r>
            <a:endParaRPr lang="en-US" dirty="0"/>
          </a:p>
          <a:p>
            <a:endParaRPr lang="en-US" dirty="0"/>
          </a:p>
        </p:txBody>
      </p:sp>
      <p:sp>
        <p:nvSpPr>
          <p:cNvPr id="4" name="Slide Number Placeholder 3"/>
          <p:cNvSpPr>
            <a:spLocks noGrp="1"/>
          </p:cNvSpPr>
          <p:nvPr>
            <p:ph type="sldNum" sz="quarter" idx="10"/>
          </p:nvPr>
        </p:nvSpPr>
        <p:spPr/>
        <p:txBody>
          <a:bodyPr/>
          <a:lstStyle/>
          <a:p>
            <a:fld id="{346170F4-5D83-4FE0-A258-6B68D767FC2E}" type="slidenum">
              <a:rPr lang="en-US" smtClean="0"/>
              <a:t>30</a:t>
            </a:fld>
            <a:endParaRPr lang="en-US"/>
          </a:p>
        </p:txBody>
      </p:sp>
    </p:spTree>
    <p:extLst>
      <p:ext uri="{BB962C8B-B14F-4D97-AF65-F5344CB8AC3E}">
        <p14:creationId xmlns:p14="http://schemas.microsoft.com/office/powerpoint/2010/main" val="2637825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with Boston Area Research Initiative, and </a:t>
            </a:r>
            <a:r>
              <a:rPr lang="en-US" dirty="0" err="1"/>
              <a:t>Dataverse</a:t>
            </a:r>
            <a:r>
              <a:rPr lang="en-US" baseline="0" dirty="0"/>
              <a:t> </a:t>
            </a:r>
            <a:r>
              <a:rPr lang="en-US" dirty="0"/>
              <a:t>team, developed a data table geocoding capability for </a:t>
            </a:r>
            <a:r>
              <a:rPr lang="en-US" dirty="0" err="1"/>
              <a:t>Dataverse</a:t>
            </a:r>
            <a:r>
              <a:rPr lang="en-US" dirty="0"/>
              <a:t>.</a:t>
            </a:r>
          </a:p>
          <a:p>
            <a:r>
              <a:rPr lang="en-US" dirty="0"/>
              <a:t>Faculty: Robert Sampson, Chris Winship, Gary King</a:t>
            </a:r>
          </a:p>
          <a:p>
            <a:endParaRPr lang="en-US" dirty="0"/>
          </a:p>
          <a:p>
            <a:r>
              <a:rPr lang="en-US" dirty="0"/>
              <a:t>URL:</a:t>
            </a:r>
            <a:r>
              <a:rPr lang="en-US" baseline="0" dirty="0"/>
              <a:t> system to be released May 2015.</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46170F4-5D83-4FE0-A258-6B68D767FC2E}" type="slidenum">
              <a:rPr lang="en-US" smtClean="0"/>
              <a:t>34</a:t>
            </a:fld>
            <a:endParaRPr lang="en-US"/>
          </a:p>
        </p:txBody>
      </p:sp>
    </p:spTree>
    <p:extLst>
      <p:ext uri="{BB962C8B-B14F-4D97-AF65-F5344CB8AC3E}">
        <p14:creationId xmlns:p14="http://schemas.microsoft.com/office/powerpoint/2010/main" val="4020674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40 thousand people who could at any time use our services.</a:t>
            </a:r>
          </a:p>
        </p:txBody>
      </p:sp>
      <p:sp>
        <p:nvSpPr>
          <p:cNvPr id="4" name="Slide Number Placeholder 3"/>
          <p:cNvSpPr>
            <a:spLocks noGrp="1"/>
          </p:cNvSpPr>
          <p:nvPr>
            <p:ph type="sldNum" sz="quarter" idx="10"/>
          </p:nvPr>
        </p:nvSpPr>
        <p:spPr/>
        <p:txBody>
          <a:bodyPr/>
          <a:lstStyle/>
          <a:p>
            <a:fld id="{525F60F6-B5DA-4330-A489-5A357FE595AD}" type="slidenum">
              <a:rPr lang="en-US" smtClean="0"/>
              <a:t>9</a:t>
            </a:fld>
            <a:endParaRPr lang="en-US"/>
          </a:p>
        </p:txBody>
      </p:sp>
    </p:spTree>
    <p:extLst>
      <p:ext uri="{BB962C8B-B14F-4D97-AF65-F5344CB8AC3E}">
        <p14:creationId xmlns:p14="http://schemas.microsoft.com/office/powerpoint/2010/main" val="115008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2000"/>
              <a:buFont typeface="Arial"/>
              <a:buNone/>
            </a:pPr>
            <a:r>
              <a:rPr lang="en-US"/>
              <a:t>Most of Gis data is thousands to millions</a:t>
            </a:r>
            <a:endParaRPr/>
          </a:p>
          <a:p>
            <a:pPr marL="0" lvl="0" indent="0" algn="l" rtl="0">
              <a:lnSpc>
                <a:spcPct val="90000"/>
              </a:lnSpc>
              <a:spcBef>
                <a:spcPts val="1000"/>
              </a:spcBef>
              <a:spcAft>
                <a:spcPts val="0"/>
              </a:spcAft>
              <a:buClr>
                <a:schemeClr val="dk1"/>
              </a:buClr>
              <a:buSzPts val="2000"/>
              <a:buFont typeface="Arial"/>
              <a:buNone/>
            </a:pPr>
            <a:r>
              <a:rPr lang="en-US"/>
              <a:t>Increasing spatial resolution is changing this</a:t>
            </a:r>
            <a:endParaRPr/>
          </a:p>
          <a:p>
            <a:pPr marL="0" lvl="0" indent="0" algn="l" rtl="0">
              <a:lnSpc>
                <a:spcPct val="90000"/>
              </a:lnSpc>
              <a:spcBef>
                <a:spcPts val="1000"/>
              </a:spcBef>
              <a:spcAft>
                <a:spcPts val="0"/>
              </a:spcAft>
              <a:buClr>
                <a:schemeClr val="dk1"/>
              </a:buClr>
              <a:buSzPts val="2000"/>
              <a:buFont typeface="Arial"/>
              <a:buNone/>
            </a:pPr>
            <a:r>
              <a:rPr lang="en-US"/>
              <a:t>Time is changing this: Multiple observation and predctions for multiple features properties quickly combine into billions of records</a:t>
            </a:r>
            <a:endParaRPr/>
          </a:p>
          <a:p>
            <a:pPr marL="0" lvl="0" indent="0" algn="l" rtl="0">
              <a:lnSpc>
                <a:spcPct val="90000"/>
              </a:lnSpc>
              <a:spcBef>
                <a:spcPts val="1000"/>
              </a:spcBef>
              <a:spcAft>
                <a:spcPts val="0"/>
              </a:spcAft>
              <a:buClr>
                <a:schemeClr val="dk1"/>
              </a:buClr>
              <a:buSzPts val="2000"/>
              <a:buFont typeface="Arial"/>
              <a:buNone/>
            </a:pPr>
            <a:r>
              <a:rPr lang="en-US"/>
              <a:t>Traditional GIS software struggles to access and visualize let alone analyze </a:t>
            </a:r>
            <a:endParaRPr/>
          </a:p>
          <a:p>
            <a:pPr marL="0" lvl="0" indent="0" algn="l" rtl="0">
              <a:lnSpc>
                <a:spcPct val="90000"/>
              </a:lnSpc>
              <a:spcBef>
                <a:spcPts val="1000"/>
              </a:spcBef>
              <a:spcAft>
                <a:spcPts val="0"/>
              </a:spcAft>
              <a:buClr>
                <a:schemeClr val="dk1"/>
              </a:buClr>
              <a:buSzPts val="2000"/>
              <a:buFont typeface="Arial"/>
              <a:buNone/>
            </a:pPr>
            <a:r>
              <a:rPr lang="en-US"/>
              <a:t>Dataset with 1-1000 billion records are becoming common in academics</a:t>
            </a:r>
            <a:endParaRPr/>
          </a:p>
          <a:p>
            <a:pPr marL="0" lvl="0" indent="0" algn="l" rtl="0">
              <a:lnSpc>
                <a:spcPct val="90000"/>
              </a:lnSpc>
              <a:spcBef>
                <a:spcPts val="1000"/>
              </a:spcBef>
              <a:spcAft>
                <a:spcPts val="0"/>
              </a:spcAft>
              <a:buClr>
                <a:schemeClr val="dk1"/>
              </a:buClr>
              <a:buSzPts val="2000"/>
              <a:buFont typeface="Arial"/>
              <a:buNone/>
            </a:pP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57598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6762124f3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76762124f3_1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0185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1:40</a:t>
            </a:r>
          </a:p>
        </p:txBody>
      </p:sp>
      <p:sp>
        <p:nvSpPr>
          <p:cNvPr id="4" name="Slide Number Placeholder 3"/>
          <p:cNvSpPr>
            <a:spLocks noGrp="1"/>
          </p:cNvSpPr>
          <p:nvPr>
            <p:ph type="sldNum" sz="quarter" idx="10"/>
          </p:nvPr>
        </p:nvSpPr>
        <p:spPr/>
        <p:txBody>
          <a:bodyPr/>
          <a:lstStyle/>
          <a:p>
            <a:fld id="{F66CDA63-977E-42B8-8498-36F58F0D0269}" type="slidenum">
              <a:rPr lang="en-US" smtClean="0"/>
              <a:t>47</a:t>
            </a:fld>
            <a:endParaRPr lang="en-US"/>
          </a:p>
        </p:txBody>
      </p:sp>
    </p:spTree>
    <p:extLst>
      <p:ext uri="{BB962C8B-B14F-4D97-AF65-F5344CB8AC3E}">
        <p14:creationId xmlns:p14="http://schemas.microsoft.com/office/powerpoint/2010/main" val="1422915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2:10</a:t>
            </a:r>
          </a:p>
        </p:txBody>
      </p:sp>
      <p:sp>
        <p:nvSpPr>
          <p:cNvPr id="4" name="Slide Number Placeholder 3"/>
          <p:cNvSpPr>
            <a:spLocks noGrp="1"/>
          </p:cNvSpPr>
          <p:nvPr>
            <p:ph type="sldNum" sz="quarter" idx="10"/>
          </p:nvPr>
        </p:nvSpPr>
        <p:spPr/>
        <p:txBody>
          <a:bodyPr/>
          <a:lstStyle/>
          <a:p>
            <a:fld id="{F66CDA63-977E-42B8-8498-36F58F0D0269}" type="slidenum">
              <a:rPr lang="en-US" smtClean="0"/>
              <a:t>48</a:t>
            </a:fld>
            <a:endParaRPr lang="en-US"/>
          </a:p>
        </p:txBody>
      </p:sp>
    </p:spTree>
    <p:extLst>
      <p:ext uri="{BB962C8B-B14F-4D97-AF65-F5344CB8AC3E}">
        <p14:creationId xmlns:p14="http://schemas.microsoft.com/office/powerpoint/2010/main" val="3630363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Giovanni: The Chinese Late Ming Dynasty Courier Route System application calculates the total distance between postal stations, the number of postal stations visited, and the number of counties (circa 1911) that were crossed. You can select postal stations from the pull-down menu or pick them by clicking on the map. Click the gear icon  to calculate a new route and the trash icon to clear an existing route. More data info </a:t>
            </a:r>
            <a:r>
              <a:rPr lang="en-US" sz="1200" b="0" i="0" kern="1200" dirty="0" err="1">
                <a:solidFill>
                  <a:schemeClr val="tx1"/>
                </a:solidFill>
                <a:effectLst/>
                <a:latin typeface="+mn-lt"/>
                <a:ea typeface="+mn-ea"/>
                <a:cs typeface="+mn-cs"/>
              </a:rPr>
              <a:t>at:</a:t>
            </a:r>
            <a:r>
              <a:rPr lang="en-US" sz="1200" b="0" i="0" kern="1200" dirty="0" err="1">
                <a:solidFill>
                  <a:schemeClr val="tx1"/>
                </a:solidFill>
                <a:effectLst/>
                <a:latin typeface="+mn-lt"/>
                <a:ea typeface="+mn-ea"/>
                <a:cs typeface="+mn-cs"/>
                <a:hlinkClick r:id="rId3"/>
              </a:rPr>
              <a:t>http</a:t>
            </a:r>
            <a:r>
              <a:rPr lang="en-US" sz="1200" b="0" i="0" kern="1200" dirty="0">
                <a:solidFill>
                  <a:schemeClr val="tx1"/>
                </a:solidFill>
                <a:effectLst/>
                <a:latin typeface="+mn-lt"/>
                <a:ea typeface="+mn-ea"/>
                <a:cs typeface="+mn-cs"/>
                <a:hlinkClick r:id="rId3"/>
              </a:rPr>
              <a:t>://worldmap.harvard.edu/maps/china-history/</a:t>
            </a:r>
            <a:r>
              <a:rPr lang="en-US" sz="1200" b="0" i="0" kern="1200" dirty="0" err="1">
                <a:solidFill>
                  <a:schemeClr val="tx1"/>
                </a:solidFill>
                <a:effectLst/>
                <a:latin typeface="+mn-lt"/>
                <a:ea typeface="+mn-ea"/>
                <a:cs typeface="+mn-cs"/>
                <a:hlinkClick r:id="rId3"/>
              </a:rPr>
              <a:t>Kkj</a:t>
            </a:r>
            <a:endParaRPr lang="en-US" dirty="0"/>
          </a:p>
        </p:txBody>
      </p:sp>
      <p:sp>
        <p:nvSpPr>
          <p:cNvPr id="4" name="Slide Number Placeholder 3"/>
          <p:cNvSpPr>
            <a:spLocks noGrp="1"/>
          </p:cNvSpPr>
          <p:nvPr>
            <p:ph type="sldNum" sz="quarter" idx="10"/>
          </p:nvPr>
        </p:nvSpPr>
        <p:spPr/>
        <p:txBody>
          <a:bodyPr/>
          <a:lstStyle/>
          <a:p>
            <a:fld id="{AD7089F3-59BA-4B5E-8546-7D87A05FF457}" type="slidenum">
              <a:rPr lang="en-US" smtClean="0"/>
              <a:t>49</a:t>
            </a:fld>
            <a:endParaRPr lang="en-US"/>
          </a:p>
        </p:txBody>
      </p:sp>
    </p:spTree>
    <p:extLst>
      <p:ext uri="{BB962C8B-B14F-4D97-AF65-F5344CB8AC3E}">
        <p14:creationId xmlns:p14="http://schemas.microsoft.com/office/powerpoint/2010/main" val="2618561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Jeff: Map creation and GIS support for </a:t>
            </a:r>
            <a:r>
              <a:rPr lang="en-US" sz="1200" i="1" dirty="0"/>
              <a:t>The Out of Eden Walk</a:t>
            </a:r>
            <a:r>
              <a:rPr lang="en-US" sz="1200" dirty="0"/>
              <a:t> project – a 7 year global walk following the path of human migration focusing on human themes using “slow journalism” reportage.</a:t>
            </a:r>
          </a:p>
        </p:txBody>
      </p:sp>
      <p:sp>
        <p:nvSpPr>
          <p:cNvPr id="4" name="Slide Number Placeholder 3"/>
          <p:cNvSpPr>
            <a:spLocks noGrp="1"/>
          </p:cNvSpPr>
          <p:nvPr>
            <p:ph type="sldNum" sz="quarter" idx="10"/>
          </p:nvPr>
        </p:nvSpPr>
        <p:spPr/>
        <p:txBody>
          <a:bodyPr/>
          <a:lstStyle/>
          <a:p>
            <a:fld id="{AD7089F3-59BA-4B5E-8546-7D87A05FF457}" type="slidenum">
              <a:rPr lang="en-US" smtClean="0"/>
              <a:t>50</a:t>
            </a:fld>
            <a:endParaRPr lang="en-US"/>
          </a:p>
        </p:txBody>
      </p:sp>
    </p:spTree>
    <p:extLst>
      <p:ext uri="{BB962C8B-B14F-4D97-AF65-F5344CB8AC3E}">
        <p14:creationId xmlns:p14="http://schemas.microsoft.com/office/powerpoint/2010/main" val="1052525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 Developed special high speed,</a:t>
            </a:r>
            <a:r>
              <a:rPr lang="en-US" baseline="0" dirty="0"/>
              <a:t> GPU-powered </a:t>
            </a:r>
            <a:r>
              <a:rPr lang="en-US" dirty="0"/>
              <a:t>mapping engine (GEOPS) to support visualization of the large Reischauer Institute Japan Earthquake Digital Archive</a:t>
            </a:r>
          </a:p>
          <a:p>
            <a:r>
              <a:rPr lang="en-US" dirty="0"/>
              <a:t>Faculty: Andrew Gordon, FAS History</a:t>
            </a:r>
          </a:p>
          <a:p>
            <a:r>
              <a:rPr lang="en-US" dirty="0">
                <a:hlinkClick r:id="rId3"/>
              </a:rPr>
              <a:t>http://jdarchive.org</a:t>
            </a:r>
            <a:r>
              <a:rPr lang="en-US" dirty="0"/>
              <a:t>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46170F4-5D83-4FE0-A258-6B68D767FC2E}" type="slidenum">
              <a:rPr lang="en-US" smtClean="0"/>
              <a:t>51</a:t>
            </a:fld>
            <a:endParaRPr lang="en-US"/>
          </a:p>
        </p:txBody>
      </p:sp>
    </p:spTree>
    <p:extLst>
      <p:ext uri="{BB962C8B-B14F-4D97-AF65-F5344CB8AC3E}">
        <p14:creationId xmlns:p14="http://schemas.microsoft.com/office/powerpoint/2010/main" val="231945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10</a:t>
            </a:fld>
            <a:endParaRPr lang="en-US"/>
          </a:p>
        </p:txBody>
      </p:sp>
    </p:spTree>
    <p:extLst>
      <p:ext uri="{BB962C8B-B14F-4D97-AF65-F5344CB8AC3E}">
        <p14:creationId xmlns:p14="http://schemas.microsoft.com/office/powerpoint/2010/main" val="3682822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A web map was created to aid the dissemination of the Surgical Safety Checklist.  The Surgical Safety team used the map to display participating hospital locations, and upload new hospital information and locations.</a:t>
            </a:r>
            <a:endParaRPr lang="en-US" sz="1200" dirty="0"/>
          </a:p>
        </p:txBody>
      </p:sp>
      <p:sp>
        <p:nvSpPr>
          <p:cNvPr id="4" name="Slide Number Placeholder 3"/>
          <p:cNvSpPr>
            <a:spLocks noGrp="1"/>
          </p:cNvSpPr>
          <p:nvPr>
            <p:ph type="sldNum" sz="quarter" idx="10"/>
          </p:nvPr>
        </p:nvSpPr>
        <p:spPr/>
        <p:txBody>
          <a:bodyPr/>
          <a:lstStyle/>
          <a:p>
            <a:fld id="{AD7089F3-59BA-4B5E-8546-7D87A05FF457}" type="slidenum">
              <a:rPr lang="en-US" smtClean="0"/>
              <a:t>52</a:t>
            </a:fld>
            <a:endParaRPr lang="en-US"/>
          </a:p>
        </p:txBody>
      </p:sp>
    </p:spTree>
    <p:extLst>
      <p:ext uri="{BB962C8B-B14F-4D97-AF65-F5344CB8AC3E}">
        <p14:creationId xmlns:p14="http://schemas.microsoft.com/office/powerpoint/2010/main" val="3237253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dirty="0">
              <a:solidFill>
                <a:schemeClr val="tx1"/>
              </a:solidFill>
            </a:endParaRPr>
          </a:p>
          <a:p>
            <a:pPr algn="l"/>
            <a:endParaRPr lang="en-US" sz="1200" dirty="0">
              <a:solidFill>
                <a:schemeClr val="tx1"/>
              </a:solidFill>
            </a:endParaRPr>
          </a:p>
          <a:p>
            <a:pPr algn="l"/>
            <a:r>
              <a:rPr lang="en-US" sz="1200" dirty="0">
                <a:solidFill>
                  <a:schemeClr val="tx1"/>
                </a:solidFill>
              </a:rPr>
              <a:t>Giovanni and Ben: The </a:t>
            </a:r>
            <a:r>
              <a:rPr lang="en-US" sz="1200" dirty="0">
                <a:solidFill>
                  <a:schemeClr val="tx1"/>
                </a:solidFill>
                <a:hlinkClick r:id="rId3"/>
              </a:rPr>
              <a:t>Historical Data Visualization </a:t>
            </a:r>
            <a:r>
              <a:rPr lang="en-US" sz="1200" dirty="0">
                <a:solidFill>
                  <a:schemeClr val="tx1"/>
                </a:solidFill>
              </a:rPr>
              <a:t>tool (HDV), was created to support the Harvard Business History Initiative to better understand spatial patterns in global capitalism. The tool provides data on a range of U.S. and global economic, social, and political trends.  The project was driven by professor </a:t>
            </a:r>
            <a:r>
              <a:rPr lang="en-US" sz="1200" dirty="0">
                <a:solidFill>
                  <a:schemeClr val="tx1"/>
                </a:solidFill>
                <a:hlinkClick r:id="rId4"/>
              </a:rPr>
              <a:t>Geoffrey Jones</a:t>
            </a:r>
            <a:r>
              <a:rPr lang="en-US" sz="1200" dirty="0">
                <a:solidFill>
                  <a:schemeClr val="tx1"/>
                </a:solidFill>
              </a:rPr>
              <a:t> and evolved in three major phases over four years.</a:t>
            </a:r>
          </a:p>
        </p:txBody>
      </p:sp>
      <p:sp>
        <p:nvSpPr>
          <p:cNvPr id="4" name="Slide Number Placeholder 3"/>
          <p:cNvSpPr>
            <a:spLocks noGrp="1"/>
          </p:cNvSpPr>
          <p:nvPr>
            <p:ph type="sldNum" sz="quarter" idx="10"/>
          </p:nvPr>
        </p:nvSpPr>
        <p:spPr/>
        <p:txBody>
          <a:bodyPr/>
          <a:lstStyle/>
          <a:p>
            <a:fld id="{AD7089F3-59BA-4B5E-8546-7D87A05FF457}" type="slidenum">
              <a:rPr lang="en-US" smtClean="0"/>
              <a:t>53</a:t>
            </a:fld>
            <a:endParaRPr lang="en-US"/>
          </a:p>
        </p:txBody>
      </p:sp>
    </p:spTree>
    <p:extLst>
      <p:ext uri="{BB962C8B-B14F-4D97-AF65-F5344CB8AC3E}">
        <p14:creationId xmlns:p14="http://schemas.microsoft.com/office/powerpoint/2010/main" val="303481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019A8-F9CE-4E40-803B-8E1919D5C82D}" type="slidenum">
              <a:rPr lang="en-US" smtClean="0"/>
              <a:t>11</a:t>
            </a:fld>
            <a:endParaRPr lang="en-US"/>
          </a:p>
        </p:txBody>
      </p:sp>
    </p:spTree>
    <p:extLst>
      <p:ext uri="{BB962C8B-B14F-4D97-AF65-F5344CB8AC3E}">
        <p14:creationId xmlns:p14="http://schemas.microsoft.com/office/powerpoint/2010/main" val="3922446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61444" name="Slide Number Placeholder 3"/>
          <p:cNvSpPr>
            <a:spLocks noGrp="1"/>
          </p:cNvSpPr>
          <p:nvPr>
            <p:ph type="sldNum" sz="quarter" idx="5"/>
          </p:nvPr>
        </p:nvSpPr>
        <p:spPr/>
        <p:txBody>
          <a:bodyPr/>
          <a:lstStyle/>
          <a:p>
            <a:pPr>
              <a:defRPr/>
            </a:pPr>
            <a:fld id="{820B7442-D726-4D90-9E05-EF692A5E7BA2}" type="slidenum">
              <a:rPr lang="en-US" smtClean="0"/>
              <a:pPr>
                <a:defRPr/>
              </a:pPr>
              <a:t>14</a:t>
            </a:fld>
            <a:endParaRPr lang="en-US"/>
          </a:p>
        </p:txBody>
      </p:sp>
    </p:spTree>
    <p:extLst>
      <p:ext uri="{BB962C8B-B14F-4D97-AF65-F5344CB8AC3E}">
        <p14:creationId xmlns:p14="http://schemas.microsoft.com/office/powerpoint/2010/main" val="856198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atin typeface="Arial" charset="0"/>
            </a:endParaRPr>
          </a:p>
        </p:txBody>
      </p:sp>
      <p:sp>
        <p:nvSpPr>
          <p:cNvPr id="696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2B651DE-353E-4F44-B01A-D51D117BF2EF}" type="slidenum">
              <a:rPr lang="en-US" smtClean="0">
                <a:latin typeface="Arial" charset="0"/>
              </a:rPr>
              <a:pPr fontAlgn="base">
                <a:spcBef>
                  <a:spcPct val="0"/>
                </a:spcBef>
                <a:spcAft>
                  <a:spcPct val="0"/>
                </a:spcAft>
              </a:pPr>
              <a:t>17</a:t>
            </a:fld>
            <a:endParaRPr lang="en-US">
              <a:latin typeface="Arial" charset="0"/>
            </a:endParaRPr>
          </a:p>
        </p:txBody>
      </p:sp>
    </p:spTree>
    <p:extLst>
      <p:ext uri="{BB962C8B-B14F-4D97-AF65-F5344CB8AC3E}">
        <p14:creationId xmlns:p14="http://schemas.microsoft.com/office/powerpoint/2010/main" val="3003368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PL/R is a loadable procedural language that enables a user to write user-defined SQL functions in the R programming language</a:t>
            </a:r>
          </a:p>
        </p:txBody>
      </p:sp>
      <p:sp>
        <p:nvSpPr>
          <p:cNvPr id="4" name="Slide Number Placeholder 3"/>
          <p:cNvSpPr>
            <a:spLocks noGrp="1"/>
          </p:cNvSpPr>
          <p:nvPr>
            <p:ph type="sldNum" sz="quarter" idx="10"/>
          </p:nvPr>
        </p:nvSpPr>
        <p:spPr/>
        <p:txBody>
          <a:bodyPr/>
          <a:lstStyle/>
          <a:p>
            <a:fld id="{10290A5F-40A4-4B1C-A43D-58CEA6487DCC}" type="slidenum">
              <a:rPr lang="en-US" smtClean="0"/>
              <a:t>18</a:t>
            </a:fld>
            <a:endParaRPr lang="en-US"/>
          </a:p>
        </p:txBody>
      </p:sp>
    </p:spTree>
    <p:extLst>
      <p:ext uri="{BB962C8B-B14F-4D97-AF65-F5344CB8AC3E}">
        <p14:creationId xmlns:p14="http://schemas.microsoft.com/office/powerpoint/2010/main" val="799649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Africa</a:t>
            </a:r>
            <a:r>
              <a:rPr lang="en-US" baseline="0" dirty="0" err="1"/>
              <a:t>Map</a:t>
            </a:r>
            <a:r>
              <a:rPr lang="en-US" baseline="0" dirty="0"/>
              <a:t> developed by Suzanne </a:t>
            </a:r>
            <a:r>
              <a:rPr lang="en-US" baseline="0" dirty="0" err="1"/>
              <a:t>Blier</a:t>
            </a:r>
            <a:r>
              <a:rPr lang="en-US" baseline="0" dirty="0"/>
              <a:t> brings together a vast amount of mapping data on Africa.</a:t>
            </a:r>
            <a:endParaRPr lang="en-US" dirty="0"/>
          </a:p>
        </p:txBody>
      </p:sp>
      <p:sp>
        <p:nvSpPr>
          <p:cNvPr id="4" name="Slide Number Placeholder 3"/>
          <p:cNvSpPr>
            <a:spLocks noGrp="1"/>
          </p:cNvSpPr>
          <p:nvPr>
            <p:ph type="sldNum" sz="quarter" idx="10"/>
          </p:nvPr>
        </p:nvSpPr>
        <p:spPr/>
        <p:txBody>
          <a:bodyPr/>
          <a:lstStyle/>
          <a:p>
            <a:fld id="{77BCCBE6-5262-45F4-9177-832B86244318}" type="slidenum">
              <a:rPr lang="en-US" smtClean="0"/>
              <a:t>19</a:t>
            </a:fld>
            <a:endParaRPr lang="en-US"/>
          </a:p>
        </p:txBody>
      </p:sp>
    </p:spTree>
    <p:extLst>
      <p:ext uri="{BB962C8B-B14F-4D97-AF65-F5344CB8AC3E}">
        <p14:creationId xmlns:p14="http://schemas.microsoft.com/office/powerpoint/2010/main" val="169928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 Georeferenced </a:t>
            </a:r>
            <a:r>
              <a:rPr lang="en-US" dirty="0"/>
              <a:t>most of the 35,000</a:t>
            </a:r>
            <a:r>
              <a:rPr lang="en-US" baseline="0" dirty="0"/>
              <a:t> records in the </a:t>
            </a:r>
            <a:r>
              <a:rPr lang="en-US" dirty="0"/>
              <a:t>transatlantic slave trade database maintained</a:t>
            </a:r>
            <a:r>
              <a:rPr lang="en-US" baseline="0" dirty="0"/>
              <a:t> at Emory</a:t>
            </a:r>
            <a:r>
              <a:rPr lang="en-US" dirty="0"/>
              <a:t>.</a:t>
            </a:r>
          </a:p>
          <a:p>
            <a:r>
              <a:rPr lang="en-US" dirty="0"/>
              <a:t>Faculty: Henry Louis Gates, Suzanne </a:t>
            </a:r>
            <a:r>
              <a:rPr lang="en-US" dirty="0" err="1"/>
              <a:t>Blier</a:t>
            </a:r>
            <a:endParaRPr lang="en-US" dirty="0"/>
          </a:p>
          <a:p>
            <a:r>
              <a:rPr lang="en-US" dirty="0">
                <a:hlinkClick r:id="rId3"/>
              </a:rPr>
              <a:t>http://www.slavevoyages.org</a:t>
            </a:r>
            <a:endParaRPr lang="en-US" dirty="0"/>
          </a:p>
          <a:p>
            <a:r>
              <a:rPr lang="en-US" dirty="0">
                <a:hlinkClick r:id="rId4"/>
              </a:rPr>
              <a:t>http://worldmap.harvard.edu/maps/africamap/PGo</a:t>
            </a:r>
            <a:r>
              <a:rPr lang="en-US" dirty="0"/>
              <a:t>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46170F4-5D83-4FE0-A258-6B68D767FC2E}" type="slidenum">
              <a:rPr lang="en-US" smtClean="0"/>
              <a:t>20</a:t>
            </a:fld>
            <a:endParaRPr lang="en-US"/>
          </a:p>
        </p:txBody>
      </p:sp>
    </p:spTree>
    <p:extLst>
      <p:ext uri="{BB962C8B-B14F-4D97-AF65-F5344CB8AC3E}">
        <p14:creationId xmlns:p14="http://schemas.microsoft.com/office/powerpoint/2010/main" val="426756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1FF447-028B-404C-8A4A-24FC0DADD41E}"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D66BF4-1C18-4139-86B8-0BC03768914C}" type="slidenum">
              <a:rPr lang="en-US" smtClean="0"/>
              <a:t>‹#›</a:t>
            </a:fld>
            <a:endParaRPr lang="en-US"/>
          </a:p>
        </p:txBody>
      </p:sp>
    </p:spTree>
    <p:extLst>
      <p:ext uri="{BB962C8B-B14F-4D97-AF65-F5344CB8AC3E}">
        <p14:creationId xmlns:p14="http://schemas.microsoft.com/office/powerpoint/2010/main" val="4262356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FF447-028B-404C-8A4A-24FC0DADD41E}"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D66BF4-1C18-4139-86B8-0BC03768914C}" type="slidenum">
              <a:rPr lang="en-US" smtClean="0"/>
              <a:t>‹#›</a:t>
            </a:fld>
            <a:endParaRPr lang="en-US"/>
          </a:p>
        </p:txBody>
      </p:sp>
    </p:spTree>
    <p:extLst>
      <p:ext uri="{BB962C8B-B14F-4D97-AF65-F5344CB8AC3E}">
        <p14:creationId xmlns:p14="http://schemas.microsoft.com/office/powerpoint/2010/main" val="163452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FF447-028B-404C-8A4A-24FC0DADD41E}"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D66BF4-1C18-4139-86B8-0BC03768914C}" type="slidenum">
              <a:rPr lang="en-US" smtClean="0"/>
              <a:t>‹#›</a:t>
            </a:fld>
            <a:endParaRPr lang="en-US"/>
          </a:p>
        </p:txBody>
      </p:sp>
    </p:spTree>
    <p:extLst>
      <p:ext uri="{BB962C8B-B14F-4D97-AF65-F5344CB8AC3E}">
        <p14:creationId xmlns:p14="http://schemas.microsoft.com/office/powerpoint/2010/main" val="131129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15754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FF447-028B-404C-8A4A-24FC0DADD41E}"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D66BF4-1C18-4139-86B8-0BC03768914C}" type="slidenum">
              <a:rPr lang="en-US" smtClean="0"/>
              <a:t>‹#›</a:t>
            </a:fld>
            <a:endParaRPr lang="en-US"/>
          </a:p>
        </p:txBody>
      </p:sp>
    </p:spTree>
    <p:extLst>
      <p:ext uri="{BB962C8B-B14F-4D97-AF65-F5344CB8AC3E}">
        <p14:creationId xmlns:p14="http://schemas.microsoft.com/office/powerpoint/2010/main" val="2938284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1FF447-028B-404C-8A4A-24FC0DADD41E}"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D66BF4-1C18-4139-86B8-0BC03768914C}" type="slidenum">
              <a:rPr lang="en-US" smtClean="0"/>
              <a:t>‹#›</a:t>
            </a:fld>
            <a:endParaRPr lang="en-US"/>
          </a:p>
        </p:txBody>
      </p:sp>
    </p:spTree>
    <p:extLst>
      <p:ext uri="{BB962C8B-B14F-4D97-AF65-F5344CB8AC3E}">
        <p14:creationId xmlns:p14="http://schemas.microsoft.com/office/powerpoint/2010/main" val="2911107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1FF447-028B-404C-8A4A-24FC0DADD41E}"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D66BF4-1C18-4139-86B8-0BC03768914C}" type="slidenum">
              <a:rPr lang="en-US" smtClean="0"/>
              <a:t>‹#›</a:t>
            </a:fld>
            <a:endParaRPr lang="en-US"/>
          </a:p>
        </p:txBody>
      </p:sp>
    </p:spTree>
    <p:extLst>
      <p:ext uri="{BB962C8B-B14F-4D97-AF65-F5344CB8AC3E}">
        <p14:creationId xmlns:p14="http://schemas.microsoft.com/office/powerpoint/2010/main" val="250301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1FF447-028B-404C-8A4A-24FC0DADD41E}" type="datetimeFigureOut">
              <a:rPr lang="en-US" smtClean="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D66BF4-1C18-4139-86B8-0BC03768914C}" type="slidenum">
              <a:rPr lang="en-US" smtClean="0"/>
              <a:t>‹#›</a:t>
            </a:fld>
            <a:endParaRPr lang="en-US"/>
          </a:p>
        </p:txBody>
      </p:sp>
    </p:spTree>
    <p:extLst>
      <p:ext uri="{BB962C8B-B14F-4D97-AF65-F5344CB8AC3E}">
        <p14:creationId xmlns:p14="http://schemas.microsoft.com/office/powerpoint/2010/main" val="215957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FF447-028B-404C-8A4A-24FC0DADD41E}" type="datetimeFigureOut">
              <a:rPr lang="en-US" smtClean="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D66BF4-1C18-4139-86B8-0BC03768914C}" type="slidenum">
              <a:rPr lang="en-US" smtClean="0"/>
              <a:t>‹#›</a:t>
            </a:fld>
            <a:endParaRPr lang="en-US"/>
          </a:p>
        </p:txBody>
      </p:sp>
    </p:spTree>
    <p:extLst>
      <p:ext uri="{BB962C8B-B14F-4D97-AF65-F5344CB8AC3E}">
        <p14:creationId xmlns:p14="http://schemas.microsoft.com/office/powerpoint/2010/main" val="537465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1FF447-028B-404C-8A4A-24FC0DADD41E}" type="datetimeFigureOut">
              <a:rPr lang="en-US" smtClean="0"/>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D66BF4-1C18-4139-86B8-0BC03768914C}" type="slidenum">
              <a:rPr lang="en-US" smtClean="0"/>
              <a:t>‹#›</a:t>
            </a:fld>
            <a:endParaRPr lang="en-US"/>
          </a:p>
        </p:txBody>
      </p:sp>
    </p:spTree>
    <p:extLst>
      <p:ext uri="{BB962C8B-B14F-4D97-AF65-F5344CB8AC3E}">
        <p14:creationId xmlns:p14="http://schemas.microsoft.com/office/powerpoint/2010/main" val="3071883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1FF447-028B-404C-8A4A-24FC0DADD41E}"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D66BF4-1C18-4139-86B8-0BC03768914C}" type="slidenum">
              <a:rPr lang="en-US" smtClean="0"/>
              <a:t>‹#›</a:t>
            </a:fld>
            <a:endParaRPr lang="en-US"/>
          </a:p>
        </p:txBody>
      </p:sp>
    </p:spTree>
    <p:extLst>
      <p:ext uri="{BB962C8B-B14F-4D97-AF65-F5344CB8AC3E}">
        <p14:creationId xmlns:p14="http://schemas.microsoft.com/office/powerpoint/2010/main" val="2800473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1FF447-028B-404C-8A4A-24FC0DADD41E}"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D66BF4-1C18-4139-86B8-0BC03768914C}" type="slidenum">
              <a:rPr lang="en-US" smtClean="0"/>
              <a:t>‹#›</a:t>
            </a:fld>
            <a:endParaRPr lang="en-US"/>
          </a:p>
        </p:txBody>
      </p:sp>
    </p:spTree>
    <p:extLst>
      <p:ext uri="{BB962C8B-B14F-4D97-AF65-F5344CB8AC3E}">
        <p14:creationId xmlns:p14="http://schemas.microsoft.com/office/powerpoint/2010/main" val="3262142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FF447-028B-404C-8A4A-24FC0DADD41E}" type="datetimeFigureOut">
              <a:rPr lang="en-US" smtClean="0"/>
              <a:t>1/21/2020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66BF4-1C18-4139-86B8-0BC03768914C}" type="slidenum">
              <a:rPr lang="en-US" smtClean="0"/>
              <a:t>‹#›</a:t>
            </a:fld>
            <a:endParaRPr lang="en-US"/>
          </a:p>
        </p:txBody>
      </p:sp>
    </p:spTree>
    <p:extLst>
      <p:ext uri="{BB962C8B-B14F-4D97-AF65-F5344CB8AC3E}">
        <p14:creationId xmlns:p14="http://schemas.microsoft.com/office/powerpoint/2010/main" val="1500182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worldmap.harvard.edu/" TargetMode="External"/><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worldmap.harvard.edu/capabilities/user/blewis" TargetMode="External"/><Relationship Id="rId2" Type="http://schemas.openxmlformats.org/officeDocument/2006/relationships/hyperlink" Target="http://worldmap.harvard.edu/capabilities/map/79/"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ga-harvard/geonode/tree/mast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orldmap.harvard.edu/africama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slavevoyages.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worldmap.harvard.edu/maps/africamap/PGo"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orldmap.harvard.edu/maps/russianempir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worldmap.harvard.edu/chinama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hyperlink" Target="http://worldmap.harvard.edu/maps/skinne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worldmap.harvard.edu/makkahhistoric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hyperlink" Target="http://worldmap.harvard.edu/bost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hyperlink" Target="https://worldmap.harvard.edu/japanma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jdarchive.org/" TargetMode="Externa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hyperlink" Target="http://worldmap.harvard.edu/maps/FrackMa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arp.worldmap.harvard.edu/"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datascience.iq.harvard.edu/blog/bari-project-integrating-dataverse-worldmap" TargetMode="External"/><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ytimes.com/interactive/2018/upshot/election-2016-voting-precinct-maps.html"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dataverse.harvard.edu/dataset.xhtml?persistentId=doi:10.7910/DVN/3NCMB6"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orldmap.harvard.edu/"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github.com/mapd/mapd-cor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8" Type="http://schemas.openxmlformats.org/officeDocument/2006/relationships/hyperlink" Target="https://www.rc.fas.harvard.edu/about/cluster-architecture/" TargetMode="External"/><Relationship Id="rId3" Type="http://schemas.openxmlformats.org/officeDocument/2006/relationships/hyperlink" Target="https://en.wikipedia.org/wiki/WorldMap" TargetMode="External"/><Relationship Id="rId7" Type="http://schemas.openxmlformats.org/officeDocument/2006/relationships/hyperlink" Target="https://dataverse.harvard.edu/dataset.xhtml?persistentId=doi:10.7910/DVN/3NCMB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link.springer.com/article/10.1186/s40965-018-0051-x" TargetMode="External"/><Relationship Id="rId11" Type="http://schemas.openxmlformats.org/officeDocument/2006/relationships/hyperlink" Target="https://enterprise.arcgis.com/en/" TargetMode="External"/><Relationship Id="rId5" Type="http://schemas.openxmlformats.org/officeDocument/2006/relationships/hyperlink" Target="http://mapwarper.net/" TargetMode="External"/><Relationship Id="rId10" Type="http://schemas.openxmlformats.org/officeDocument/2006/relationships/hyperlink" Target="https://postgis.net/" TargetMode="External"/><Relationship Id="rId4" Type="http://schemas.openxmlformats.org/officeDocument/2006/relationships/hyperlink" Target="https://www.edx.org/chinax-chinas-past-present-future" TargetMode="External"/><Relationship Id="rId9" Type="http://schemas.openxmlformats.org/officeDocument/2006/relationships/hyperlink" Target="https://github.com/omnisci/omniscidb"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mailto:blewis@cga.harvard.edu"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9.png"/><Relationship Id="rId4"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40.png"/><Relationship Id="rId4"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3" Type="http://schemas.openxmlformats.org/officeDocument/2006/relationships/hyperlink" Target="http://cga-3.hmdc.harvard.edu/chinapostoffic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outofedenwalk.com/map-room/thematic-map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hyperlink" Target="http://jdarchive.or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hyperlink" Target="http://bit.ly/1GksOKu"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hyperlink" Target="http://hdv.cga.harvard.ed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harvard.edu/media-relations/media-resources/quick-fact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558" y="2236617"/>
            <a:ext cx="7996921" cy="857250"/>
          </a:xfrm>
        </p:spPr>
        <p:txBody>
          <a:bodyPr>
            <a:noAutofit/>
          </a:bodyPr>
          <a:lstStyle/>
          <a:p>
            <a:r>
              <a:rPr lang="en-US" sz="2800" dirty="0" err="1"/>
              <a:t>WorldMap</a:t>
            </a:r>
            <a:r>
              <a:rPr lang="en-US" sz="2800" dirty="0"/>
              <a:t> and other infrastructures </a:t>
            </a:r>
            <a:br>
              <a:rPr lang="en-US" sz="2800" dirty="0"/>
            </a:br>
            <a:r>
              <a:rPr lang="en-US" sz="2800" dirty="0"/>
              <a:t>to support geospatial knowledge building</a:t>
            </a:r>
          </a:p>
        </p:txBody>
      </p:sp>
      <p:sp>
        <p:nvSpPr>
          <p:cNvPr id="3" name="TextBox 2"/>
          <p:cNvSpPr txBox="1"/>
          <p:nvPr/>
        </p:nvSpPr>
        <p:spPr>
          <a:xfrm>
            <a:off x="2837222" y="3429000"/>
            <a:ext cx="3246723" cy="553998"/>
          </a:xfrm>
          <a:prstGeom prst="rect">
            <a:avLst/>
          </a:prstGeom>
          <a:noFill/>
        </p:spPr>
        <p:txBody>
          <a:bodyPr wrap="none" rtlCol="0">
            <a:spAutoFit/>
          </a:bodyPr>
          <a:lstStyle/>
          <a:p>
            <a:pPr algn="ctr"/>
            <a:r>
              <a:rPr lang="en-US" sz="1500" dirty="0"/>
              <a:t>Ben Lewis and Devika </a:t>
            </a:r>
            <a:r>
              <a:rPr lang="en-US" sz="1500" dirty="0" err="1"/>
              <a:t>Kakkar</a:t>
            </a:r>
            <a:endParaRPr lang="en-US" sz="1500" dirty="0"/>
          </a:p>
          <a:p>
            <a:pPr algn="ctr"/>
            <a:r>
              <a:rPr lang="en-US" sz="1500" dirty="0"/>
              <a:t>Harvard Center for Geographic Analysis</a:t>
            </a:r>
          </a:p>
        </p:txBody>
      </p:sp>
      <p:sp>
        <p:nvSpPr>
          <p:cNvPr id="6" name="TextBox 5"/>
          <p:cNvSpPr txBox="1"/>
          <p:nvPr/>
        </p:nvSpPr>
        <p:spPr>
          <a:xfrm>
            <a:off x="3200400" y="1257300"/>
            <a:ext cx="2600325" cy="577081"/>
          </a:xfrm>
          <a:prstGeom prst="rect">
            <a:avLst/>
          </a:prstGeom>
          <a:noFill/>
          <a:ln>
            <a:solidFill>
              <a:schemeClr val="tx2">
                <a:lumMod val="60000"/>
                <a:lumOff val="40000"/>
              </a:schemeClr>
            </a:solidFill>
          </a:ln>
        </p:spPr>
        <p:txBody>
          <a:bodyPr wrap="square" rtlCol="0">
            <a:spAutoFit/>
          </a:bodyPr>
          <a:lstStyle/>
          <a:p>
            <a:pPr algn="ctr"/>
            <a:r>
              <a:rPr lang="en-US" dirty="0"/>
              <a:t>Harvard </a:t>
            </a:r>
            <a:r>
              <a:rPr lang="en-US" dirty="0" err="1"/>
              <a:t>Datafest</a:t>
            </a:r>
            <a:endParaRPr lang="en-US" dirty="0"/>
          </a:p>
          <a:p>
            <a:pPr algn="ctr"/>
            <a:r>
              <a:rPr lang="en-US" sz="1350" dirty="0"/>
              <a:t> </a:t>
            </a:r>
            <a:r>
              <a:rPr lang="en-US" sz="1200" dirty="0"/>
              <a:t>January 23, 2019</a:t>
            </a:r>
          </a:p>
        </p:txBody>
      </p:sp>
      <p:pic>
        <p:nvPicPr>
          <p:cNvPr id="7" name="Shape 74"/>
          <p:cNvPicPr preferRelativeResize="0"/>
          <p:nvPr/>
        </p:nvPicPr>
        <p:blipFill rotWithShape="1">
          <a:blip r:embed="rId3">
            <a:alphaModFix/>
          </a:blip>
          <a:srcRect/>
          <a:stretch/>
        </p:blipFill>
        <p:spPr>
          <a:xfrm>
            <a:off x="5194256" y="4385234"/>
            <a:ext cx="1657349" cy="562117"/>
          </a:xfrm>
          <a:prstGeom prst="rect">
            <a:avLst/>
          </a:prstGeom>
          <a:noFill/>
          <a:ln>
            <a:noFill/>
          </a:ln>
        </p:spPr>
      </p:pic>
      <p:pic>
        <p:nvPicPr>
          <p:cNvPr id="8" name="Shape 75"/>
          <p:cNvPicPr preferRelativeResize="0"/>
          <p:nvPr/>
        </p:nvPicPr>
        <p:blipFill rotWithShape="1">
          <a:blip r:embed="rId4">
            <a:alphaModFix/>
          </a:blip>
          <a:srcRect/>
          <a:stretch/>
        </p:blipFill>
        <p:spPr>
          <a:xfrm>
            <a:off x="2051006" y="4431512"/>
            <a:ext cx="1729901" cy="487832"/>
          </a:xfrm>
          <a:prstGeom prst="rect">
            <a:avLst/>
          </a:prstGeom>
          <a:noFill/>
          <a:ln>
            <a:noFill/>
          </a:ln>
        </p:spPr>
      </p:pic>
      <p:pic>
        <p:nvPicPr>
          <p:cNvPr id="2052" name="Picture 4" descr="Related image">
            <a:extLst>
              <a:ext uri="{FF2B5EF4-FFF2-40B4-BE49-F238E27FC236}">
                <a16:creationId xmlns:a16="http://schemas.microsoft.com/office/drawing/2014/main" id="{F9ADB497-D2C7-45DB-8D34-D07020E0A3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0907" y="5019054"/>
            <a:ext cx="1800225" cy="70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879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WorldMap</a:t>
            </a:r>
            <a:r>
              <a:rPr lang="en-US" dirty="0"/>
              <a:t>?</a:t>
            </a:r>
          </a:p>
        </p:txBody>
      </p:sp>
      <p:sp>
        <p:nvSpPr>
          <p:cNvPr id="3" name="Content Placeholder 2"/>
          <p:cNvSpPr>
            <a:spLocks noGrp="1"/>
          </p:cNvSpPr>
          <p:nvPr>
            <p:ph idx="1"/>
          </p:nvPr>
        </p:nvSpPr>
        <p:spPr/>
        <p:txBody>
          <a:bodyPr>
            <a:normAutofit/>
          </a:bodyPr>
          <a:lstStyle/>
          <a:p>
            <a:pPr marL="0" lvl="1" indent="0">
              <a:buNone/>
            </a:pPr>
            <a:r>
              <a:rPr lang="en-US" dirty="0"/>
              <a:t>Harvard </a:t>
            </a:r>
            <a:r>
              <a:rPr lang="en-US" dirty="0" err="1"/>
              <a:t>WorldMap</a:t>
            </a:r>
            <a:r>
              <a:rPr lang="en-US" dirty="0"/>
              <a:t> </a:t>
            </a:r>
            <a:r>
              <a:rPr lang="en-US" dirty="0">
                <a:hlinkClick r:id="rId3"/>
              </a:rPr>
              <a:t>http://worldmap.harvard.edu</a:t>
            </a:r>
            <a:r>
              <a:rPr lang="en-US" dirty="0"/>
              <a:t> is an online, open source mapping platform developed to lower barriers for scholars who wish to explore, visualize, edit, and publish geospatial information.  </a:t>
            </a:r>
          </a:p>
          <a:p>
            <a:pPr marL="0" lvl="1" indent="0">
              <a:buNone/>
            </a:pPr>
            <a:endParaRPr lang="en-US" dirty="0"/>
          </a:p>
          <a:p>
            <a:pPr marL="0" indent="0">
              <a:buNone/>
            </a:pPr>
            <a:endParaRPr lang="en-US" dirty="0"/>
          </a:p>
        </p:txBody>
      </p:sp>
      <p:pic>
        <p:nvPicPr>
          <p:cNvPr id="5" name="Picture 4" descr="Boston_Research_Map_🔊.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2274" y="3486150"/>
            <a:ext cx="3549714" cy="2171700"/>
          </a:xfrm>
          <a:prstGeom prst="rect">
            <a:avLst/>
          </a:prstGeom>
          <a:ln>
            <a:solidFill>
              <a:schemeClr val="accent1"/>
            </a:solidFill>
          </a:ln>
        </p:spPr>
      </p:pic>
      <p:pic>
        <p:nvPicPr>
          <p:cNvPr id="6" name="Picture 5" descr="wrold-map-w-harvar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6433" y="3775930"/>
            <a:ext cx="1612828" cy="454817"/>
          </a:xfrm>
          <a:prstGeom prst="rect">
            <a:avLst/>
          </a:prstGeom>
        </p:spPr>
      </p:pic>
      <p:pic>
        <p:nvPicPr>
          <p:cNvPr id="7" name="Picture 6" descr="MOC.201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9969" y="4659755"/>
            <a:ext cx="960798" cy="550407"/>
          </a:xfrm>
          <a:prstGeom prst="rect">
            <a:avLst/>
          </a:prstGeom>
        </p:spPr>
      </p:pic>
      <p:pic>
        <p:nvPicPr>
          <p:cNvPr id="1026" name="Picture 2" descr="Image result for george mason university">
            <a:extLst>
              <a:ext uri="{FF2B5EF4-FFF2-40B4-BE49-F238E27FC236}">
                <a16:creationId xmlns:a16="http://schemas.microsoft.com/office/drawing/2014/main" id="{6CF52FC2-D553-4DBB-94BC-DE88669C476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6085" y="4585156"/>
            <a:ext cx="846761" cy="55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353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a:t>
            </a:r>
            <a:r>
              <a:rPr lang="en-US" dirty="0" err="1"/>
              <a:t>WorldMap</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a:t>Started with </a:t>
            </a:r>
            <a:r>
              <a:rPr lang="en-US" dirty="0" err="1"/>
              <a:t>AfricaMap</a:t>
            </a:r>
            <a:r>
              <a:rPr lang="en-US" dirty="0"/>
              <a:t> in 2008.</a:t>
            </a:r>
          </a:p>
          <a:p>
            <a:r>
              <a:rPr lang="en-US" dirty="0" err="1"/>
              <a:t>WorldMap</a:t>
            </a:r>
            <a:r>
              <a:rPr lang="en-US" dirty="0"/>
              <a:t> went online in 2012 as a way to lower barriers for scholars who wanted to visualize their research geographically.</a:t>
            </a:r>
          </a:p>
          <a:p>
            <a:r>
              <a:rPr lang="en-US" dirty="0"/>
              <a:t>Allows researchers to “scratch their own itch”, and make custom maps for their own purposes.</a:t>
            </a:r>
          </a:p>
          <a:p>
            <a:endParaRPr lang="en-US" dirty="0"/>
          </a:p>
        </p:txBody>
      </p:sp>
    </p:spTree>
    <p:extLst>
      <p:ext uri="{BB962C8B-B14F-4D97-AF65-F5344CB8AC3E}">
        <p14:creationId xmlns:p14="http://schemas.microsoft.com/office/powerpoint/2010/main" val="1053275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3BC8E-6A10-4EFE-BA31-668DB0705F84}"/>
              </a:ext>
            </a:extLst>
          </p:cNvPr>
          <p:cNvSpPr>
            <a:spLocks noGrp="1"/>
          </p:cNvSpPr>
          <p:nvPr>
            <p:ph type="title"/>
          </p:nvPr>
        </p:nvSpPr>
        <p:spPr/>
        <p:txBody>
          <a:bodyPr/>
          <a:lstStyle/>
          <a:p>
            <a:r>
              <a:rPr lang="en-US" dirty="0"/>
              <a:t>Growth of the System</a:t>
            </a:r>
          </a:p>
        </p:txBody>
      </p:sp>
      <p:sp>
        <p:nvSpPr>
          <p:cNvPr id="3" name="Content Placeholder 2">
            <a:extLst>
              <a:ext uri="{FF2B5EF4-FFF2-40B4-BE49-F238E27FC236}">
                <a16:creationId xmlns:a16="http://schemas.microsoft.com/office/drawing/2014/main" id="{7277FFED-EEBC-40FB-BF4F-32936ABD7663}"/>
              </a:ext>
            </a:extLst>
          </p:cNvPr>
          <p:cNvSpPr>
            <a:spLocks noGrp="1"/>
          </p:cNvSpPr>
          <p:nvPr>
            <p:ph idx="1"/>
          </p:nvPr>
        </p:nvSpPr>
        <p:spPr/>
        <p:txBody>
          <a:bodyPr/>
          <a:lstStyle/>
          <a:p>
            <a:r>
              <a:rPr lang="en-US" dirty="0"/>
              <a:t>Within a year 10,000 users had signed up and 10,000 layers contributed.</a:t>
            </a:r>
          </a:p>
          <a:p>
            <a:r>
              <a:rPr lang="en-US" dirty="0"/>
              <a:t>Growth created challenges, particularly for data search and discovery.</a:t>
            </a:r>
          </a:p>
          <a:p>
            <a:pPr lvl="1"/>
            <a:r>
              <a:rPr lang="en-US" dirty="0"/>
              <a:t>This lead to the development of </a:t>
            </a:r>
            <a:r>
              <a:rPr lang="en-US" dirty="0" err="1"/>
              <a:t>Hhypermap</a:t>
            </a:r>
            <a:r>
              <a:rPr lang="en-US" dirty="0"/>
              <a:t> to improve search </a:t>
            </a:r>
          </a:p>
          <a:p>
            <a:endParaRPr lang="en-US" dirty="0"/>
          </a:p>
        </p:txBody>
      </p:sp>
    </p:spTree>
    <p:extLst>
      <p:ext uri="{BB962C8B-B14F-4D97-AF65-F5344CB8AC3E}">
        <p14:creationId xmlns:p14="http://schemas.microsoft.com/office/powerpoint/2010/main" val="6711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9B4D-5F25-404F-9C21-573C9FF5FC93}"/>
              </a:ext>
            </a:extLst>
          </p:cNvPr>
          <p:cNvSpPr>
            <a:spLocks noGrp="1"/>
          </p:cNvSpPr>
          <p:nvPr>
            <p:ph type="title"/>
          </p:nvPr>
        </p:nvSpPr>
        <p:spPr/>
        <p:txBody>
          <a:bodyPr/>
          <a:lstStyle/>
          <a:p>
            <a:r>
              <a:rPr lang="en-US" dirty="0" err="1"/>
              <a:t>WorldMap</a:t>
            </a:r>
            <a:r>
              <a:rPr lang="en-US" dirty="0"/>
              <a:t> enables researchers to </a:t>
            </a:r>
          </a:p>
        </p:txBody>
      </p:sp>
      <p:sp>
        <p:nvSpPr>
          <p:cNvPr id="3" name="Content Placeholder 2">
            <a:extLst>
              <a:ext uri="{FF2B5EF4-FFF2-40B4-BE49-F238E27FC236}">
                <a16:creationId xmlns:a16="http://schemas.microsoft.com/office/drawing/2014/main" id="{3D28949C-1B38-4A2E-BA35-5FE335C4D14A}"/>
              </a:ext>
            </a:extLst>
          </p:cNvPr>
          <p:cNvSpPr>
            <a:spLocks noGrp="1"/>
          </p:cNvSpPr>
          <p:nvPr>
            <p:ph idx="1"/>
          </p:nvPr>
        </p:nvSpPr>
        <p:spPr/>
        <p:txBody>
          <a:bodyPr>
            <a:normAutofit fontScale="92500" lnSpcReduction="20000"/>
          </a:bodyPr>
          <a:lstStyle/>
          <a:p>
            <a:r>
              <a:rPr lang="en-US" dirty="0"/>
              <a:t>Upload raster and vector geodata and view it online</a:t>
            </a:r>
          </a:p>
          <a:p>
            <a:r>
              <a:rPr lang="en-US" dirty="0"/>
              <a:t>Create and edit geodata online</a:t>
            </a:r>
          </a:p>
          <a:p>
            <a:r>
              <a:rPr lang="en-US" dirty="0"/>
              <a:t>Create data-driven geospatial visualizations</a:t>
            </a:r>
          </a:p>
          <a:p>
            <a:r>
              <a:rPr lang="en-US" dirty="0"/>
              <a:t>Export geodata to a variety of formats</a:t>
            </a:r>
          </a:p>
          <a:p>
            <a:r>
              <a:rPr lang="en-US" dirty="0"/>
              <a:t>Create maps services for any layer for visualization in other systems</a:t>
            </a:r>
          </a:p>
          <a:p>
            <a:r>
              <a:rPr lang="en-US" dirty="0"/>
              <a:t>Share map compositions with small or large groups</a:t>
            </a:r>
          </a:p>
          <a:p>
            <a:r>
              <a:rPr lang="en-US" dirty="0"/>
              <a:t>Control access to their data</a:t>
            </a:r>
          </a:p>
          <a:p>
            <a:endParaRPr lang="en-US" dirty="0"/>
          </a:p>
        </p:txBody>
      </p:sp>
    </p:spTree>
    <p:extLst>
      <p:ext uri="{BB962C8B-B14F-4D97-AF65-F5344CB8AC3E}">
        <p14:creationId xmlns:p14="http://schemas.microsoft.com/office/powerpoint/2010/main" val="2213634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7267" y="304800"/>
            <a:ext cx="8763000" cy="1143000"/>
          </a:xfrm>
        </p:spPr>
        <p:txBody>
          <a:bodyPr>
            <a:noAutofit/>
          </a:bodyPr>
          <a:lstStyle/>
          <a:p>
            <a:r>
              <a:rPr lang="en-US" sz="3600" dirty="0">
                <a:latin typeface="Arial" charset="0"/>
                <a:cs typeface="Arial" charset="0"/>
              </a:rPr>
              <a:t>The best </a:t>
            </a:r>
            <a:r>
              <a:rPr lang="en-US" sz="3600" dirty="0" err="1">
                <a:latin typeface="Arial" charset="0"/>
                <a:cs typeface="Arial" charset="0"/>
              </a:rPr>
              <a:t>geodata</a:t>
            </a:r>
            <a:r>
              <a:rPr lang="en-US" sz="3600" dirty="0">
                <a:latin typeface="Arial" charset="0"/>
                <a:cs typeface="Arial" charset="0"/>
              </a:rPr>
              <a:t> is outside </a:t>
            </a:r>
            <a:br>
              <a:rPr lang="en-US" sz="3600" dirty="0">
                <a:latin typeface="Arial" charset="0"/>
                <a:cs typeface="Arial" charset="0"/>
              </a:rPr>
            </a:br>
            <a:r>
              <a:rPr lang="en-US" sz="3600" dirty="0">
                <a:latin typeface="Arial" charset="0"/>
                <a:cs typeface="Arial" charset="0"/>
              </a:rPr>
              <a:t>any single organization</a:t>
            </a:r>
          </a:p>
        </p:txBody>
      </p:sp>
      <p:sp>
        <p:nvSpPr>
          <p:cNvPr id="5" name="Oval 4"/>
          <p:cNvSpPr/>
          <p:nvPr/>
        </p:nvSpPr>
        <p:spPr>
          <a:xfrm rot="20769161">
            <a:off x="2158491" y="2055976"/>
            <a:ext cx="1905000" cy="914400"/>
          </a:xfrm>
          <a:prstGeom prst="ellipse">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National Governments</a:t>
            </a:r>
          </a:p>
        </p:txBody>
      </p:sp>
      <p:sp>
        <p:nvSpPr>
          <p:cNvPr id="6" name="Oval 5"/>
          <p:cNvSpPr/>
          <p:nvPr/>
        </p:nvSpPr>
        <p:spPr>
          <a:xfrm>
            <a:off x="6115350" y="3774846"/>
            <a:ext cx="1885650" cy="914400"/>
          </a:xfrm>
          <a:prstGeom prst="ellipse">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Civil Society</a:t>
            </a:r>
          </a:p>
        </p:txBody>
      </p:sp>
      <p:cxnSp>
        <p:nvCxnSpPr>
          <p:cNvPr id="8" name="Straight Arrow Connector 7"/>
          <p:cNvCxnSpPr>
            <a:stCxn id="5" idx="6"/>
            <a:endCxn id="18" idx="2"/>
          </p:cNvCxnSpPr>
          <p:nvPr/>
        </p:nvCxnSpPr>
        <p:spPr>
          <a:xfrm flipV="1">
            <a:off x="4035808" y="2269954"/>
            <a:ext cx="997679" cy="1525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112301" y="3774846"/>
            <a:ext cx="1998689" cy="914400"/>
          </a:xfrm>
          <a:prstGeom prst="ellipse">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Local Governments</a:t>
            </a:r>
          </a:p>
        </p:txBody>
      </p:sp>
      <p:sp>
        <p:nvSpPr>
          <p:cNvPr id="11" name="Oval 10"/>
          <p:cNvSpPr/>
          <p:nvPr/>
        </p:nvSpPr>
        <p:spPr>
          <a:xfrm rot="20791466">
            <a:off x="4909479" y="5302695"/>
            <a:ext cx="1981200" cy="914400"/>
          </a:xfrm>
          <a:prstGeom prst="ellipse">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Universities</a:t>
            </a:r>
          </a:p>
        </p:txBody>
      </p:sp>
      <p:sp>
        <p:nvSpPr>
          <p:cNvPr id="12" name="Oval 11"/>
          <p:cNvSpPr/>
          <p:nvPr/>
        </p:nvSpPr>
        <p:spPr>
          <a:xfrm rot="767684">
            <a:off x="2156242" y="5338237"/>
            <a:ext cx="1752600" cy="914400"/>
          </a:xfrm>
          <a:prstGeom prst="ellipse">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Business</a:t>
            </a:r>
          </a:p>
        </p:txBody>
      </p:sp>
      <p:cxnSp>
        <p:nvCxnSpPr>
          <p:cNvPr id="19" name="Straight Arrow Connector 18"/>
          <p:cNvCxnSpPr>
            <a:stCxn id="6" idx="0"/>
            <a:endCxn id="18" idx="5"/>
          </p:cNvCxnSpPr>
          <p:nvPr/>
        </p:nvCxnSpPr>
        <p:spPr>
          <a:xfrm flipH="1" flipV="1">
            <a:off x="6580299" y="3025978"/>
            <a:ext cx="477876" cy="748868"/>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7"/>
            <a:endCxn id="6" idx="4"/>
          </p:cNvCxnSpPr>
          <p:nvPr/>
        </p:nvCxnSpPr>
        <p:spPr>
          <a:xfrm flipV="1">
            <a:off x="6505919" y="4689246"/>
            <a:ext cx="552256" cy="593032"/>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a:endCxn id="12" idx="6"/>
          </p:cNvCxnSpPr>
          <p:nvPr/>
        </p:nvCxnSpPr>
        <p:spPr>
          <a:xfrm flipH="1" flipV="1">
            <a:off x="3887083" y="5989501"/>
            <a:ext cx="1049668" cy="1234"/>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1"/>
            <a:endCxn id="10" idx="4"/>
          </p:cNvCxnSpPr>
          <p:nvPr/>
        </p:nvCxnSpPr>
        <p:spPr>
          <a:xfrm flipH="1" flipV="1">
            <a:off x="2111646" y="4689246"/>
            <a:ext cx="388239" cy="6537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913484">
            <a:off x="4998720" y="2072891"/>
            <a:ext cx="1981200" cy="914400"/>
          </a:xfrm>
          <a:prstGeom prst="ellipse">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NGOs</a:t>
            </a:r>
          </a:p>
        </p:txBody>
      </p:sp>
      <p:cxnSp>
        <p:nvCxnSpPr>
          <p:cNvPr id="26" name="Straight Arrow Connector 25"/>
          <p:cNvCxnSpPr>
            <a:stCxn id="10" idx="0"/>
            <a:endCxn id="5" idx="3"/>
          </p:cNvCxnSpPr>
          <p:nvPr/>
        </p:nvCxnSpPr>
        <p:spPr>
          <a:xfrm flipV="1">
            <a:off x="2111646" y="2988266"/>
            <a:ext cx="422775" cy="78658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540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228600" y="885960"/>
            <a:ext cx="8077200" cy="856980"/>
          </a:xfrm>
          <a:prstGeom prst="rect">
            <a:avLst/>
          </a:prstGeom>
        </p:spPr>
        <p:txBody>
          <a:bodyPr anchor="ctr"/>
          <a:lstStyle/>
          <a:p>
            <a:pPr algn="ctr">
              <a:lnSpc>
                <a:spcPct val="100000"/>
              </a:lnSpc>
            </a:pPr>
            <a:r>
              <a:rPr lang="en-US" sz="3300" dirty="0">
                <a:solidFill>
                  <a:srgbClr val="000000"/>
                </a:solidFill>
                <a:latin typeface="Calibri"/>
              </a:rPr>
              <a:t>Connects to many types of data source</a:t>
            </a:r>
            <a:endParaRPr sz="1350" dirty="0"/>
          </a:p>
        </p:txBody>
      </p:sp>
      <p:sp>
        <p:nvSpPr>
          <p:cNvPr id="206" name="TextShape 2"/>
          <p:cNvSpPr txBox="1"/>
          <p:nvPr/>
        </p:nvSpPr>
        <p:spPr>
          <a:xfrm>
            <a:off x="1771650" y="1943100"/>
            <a:ext cx="5824164" cy="3600450"/>
          </a:xfrm>
          <a:prstGeom prst="rect">
            <a:avLst/>
          </a:prstGeom>
        </p:spPr>
        <p:txBody>
          <a:bodyPr/>
          <a:lstStyle/>
          <a:p>
            <a:pPr marL="342900" indent="-342900">
              <a:buFont typeface="Arial" panose="020B0604020202020204" pitchFamily="34" charset="0"/>
              <a:buChar char="•"/>
            </a:pPr>
            <a:r>
              <a:rPr lang="en-US" sz="2400" dirty="0">
                <a:solidFill>
                  <a:srgbClr val="000000"/>
                </a:solidFill>
                <a:latin typeface="Calibri"/>
              </a:rPr>
              <a:t>Open Street Maps, Stamen Design</a:t>
            </a:r>
            <a:endParaRPr sz="1350" dirty="0"/>
          </a:p>
          <a:p>
            <a:pPr marL="342900" indent="-342900">
              <a:buFont typeface="Arial" panose="020B0604020202020204" pitchFamily="34" charset="0"/>
              <a:buChar char="•"/>
            </a:pPr>
            <a:r>
              <a:rPr lang="en-US" sz="2400" dirty="0">
                <a:solidFill>
                  <a:srgbClr val="000000"/>
                </a:solidFill>
                <a:latin typeface="Calibri"/>
              </a:rPr>
              <a:t>Google Street View</a:t>
            </a:r>
            <a:endParaRPr sz="1350" dirty="0"/>
          </a:p>
          <a:p>
            <a:pPr marL="342900" indent="-342900">
              <a:buFont typeface="Arial" panose="020B0604020202020204" pitchFamily="34" charset="0"/>
              <a:buChar char="•"/>
            </a:pPr>
            <a:r>
              <a:rPr lang="en-US" sz="2400" dirty="0" err="1">
                <a:solidFill>
                  <a:srgbClr val="000000"/>
                </a:solidFill>
                <a:latin typeface="Calibri"/>
              </a:rPr>
              <a:t>Geonames</a:t>
            </a:r>
            <a:r>
              <a:rPr lang="en-US" sz="2400" dirty="0">
                <a:solidFill>
                  <a:srgbClr val="000000"/>
                </a:solidFill>
                <a:latin typeface="Calibri"/>
              </a:rPr>
              <a:t>, </a:t>
            </a:r>
            <a:r>
              <a:rPr lang="en-US" sz="2400" dirty="0" err="1">
                <a:solidFill>
                  <a:srgbClr val="000000"/>
                </a:solidFill>
                <a:latin typeface="Calibri"/>
              </a:rPr>
              <a:t>Nominatum</a:t>
            </a:r>
            <a:r>
              <a:rPr lang="en-US" sz="2400" dirty="0">
                <a:solidFill>
                  <a:srgbClr val="000000"/>
                </a:solidFill>
                <a:latin typeface="Calibri"/>
              </a:rPr>
              <a:t>, Google Places</a:t>
            </a:r>
            <a:endParaRPr sz="1350" dirty="0"/>
          </a:p>
          <a:p>
            <a:pPr marL="342900" indent="-342900">
              <a:buFont typeface="Arial" panose="020B0604020202020204" pitchFamily="34" charset="0"/>
              <a:buChar char="•"/>
            </a:pPr>
            <a:r>
              <a:rPr lang="en-US" sz="2400" dirty="0">
                <a:solidFill>
                  <a:srgbClr val="000000"/>
                </a:solidFill>
                <a:latin typeface="Calibri"/>
              </a:rPr>
              <a:t>WMS</a:t>
            </a:r>
          </a:p>
          <a:p>
            <a:pPr marL="342900" indent="-342900">
              <a:buFont typeface="Arial" panose="020B0604020202020204" pitchFamily="34" charset="0"/>
              <a:buChar char="•"/>
            </a:pPr>
            <a:r>
              <a:rPr lang="en-US" sz="2400" dirty="0">
                <a:solidFill>
                  <a:srgbClr val="000000"/>
                </a:solidFill>
                <a:latin typeface="Calibri"/>
              </a:rPr>
              <a:t>ESRI REST</a:t>
            </a:r>
          </a:p>
          <a:p>
            <a:pPr marL="342900" indent="-342900">
              <a:buFont typeface="Arial" panose="020B0604020202020204" pitchFamily="34" charset="0"/>
              <a:buChar char="•"/>
            </a:pPr>
            <a:r>
              <a:rPr lang="en-US" sz="2400" dirty="0">
                <a:solidFill>
                  <a:srgbClr val="000000"/>
                </a:solidFill>
                <a:latin typeface="Calibri"/>
              </a:rPr>
              <a:t>Shape files</a:t>
            </a:r>
          </a:p>
          <a:p>
            <a:pPr marL="342900" indent="-342900">
              <a:buFont typeface="Arial" panose="020B0604020202020204" pitchFamily="34" charset="0"/>
              <a:buChar char="•"/>
            </a:pPr>
            <a:r>
              <a:rPr lang="en-US" sz="2400" dirty="0" err="1">
                <a:solidFill>
                  <a:srgbClr val="000000"/>
                </a:solidFill>
              </a:rPr>
              <a:t>GeoTIFF</a:t>
            </a:r>
            <a:r>
              <a:rPr lang="en-US" sz="2400" dirty="0">
                <a:solidFill>
                  <a:srgbClr val="000000"/>
                </a:solidFill>
              </a:rPr>
              <a:t> files</a:t>
            </a:r>
          </a:p>
          <a:p>
            <a:pPr marL="342900" indent="-342900">
              <a:buFont typeface="Arial" panose="020B0604020202020204" pitchFamily="34" charset="0"/>
              <a:buChar char="•"/>
            </a:pPr>
            <a:r>
              <a:rPr lang="en-US" sz="2400" dirty="0" err="1">
                <a:solidFill>
                  <a:srgbClr val="000000"/>
                </a:solidFill>
                <a:latin typeface="Calibri"/>
              </a:rPr>
              <a:t>GeoJSON</a:t>
            </a:r>
            <a:r>
              <a:rPr lang="en-US" sz="2400" dirty="0">
                <a:solidFill>
                  <a:srgbClr val="000000"/>
                </a:solidFill>
                <a:latin typeface="Calibri"/>
              </a:rPr>
              <a:t> (new version)</a:t>
            </a:r>
          </a:p>
          <a:p>
            <a:pPr marL="342900" indent="-342900">
              <a:buFont typeface="Arial" panose="020B0604020202020204" pitchFamily="34" charset="0"/>
              <a:buChar char="•"/>
            </a:pPr>
            <a:endParaRPr sz="1350" dirty="0"/>
          </a:p>
        </p:txBody>
      </p:sp>
    </p:spTree>
    <p:extLst>
      <p:ext uri="{BB962C8B-B14F-4D97-AF65-F5344CB8AC3E}">
        <p14:creationId xmlns:p14="http://schemas.microsoft.com/office/powerpoint/2010/main" val="41291023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38D2A-95D9-43E8-8366-49AEE0FDDD3F}"/>
              </a:ext>
            </a:extLst>
          </p:cNvPr>
          <p:cNvSpPr>
            <a:spLocks noGrp="1"/>
          </p:cNvSpPr>
          <p:nvPr>
            <p:ph type="title"/>
          </p:nvPr>
        </p:nvSpPr>
        <p:spPr/>
        <p:txBody>
          <a:bodyPr>
            <a:normAutofit fontScale="90000"/>
          </a:bodyPr>
          <a:lstStyle/>
          <a:p>
            <a:pPr algn="ctr"/>
            <a:r>
              <a:rPr lang="en-US" dirty="0"/>
              <a:t>Web Map API: Map Services for visualizing your data in other systems</a:t>
            </a:r>
          </a:p>
        </p:txBody>
      </p:sp>
      <p:sp>
        <p:nvSpPr>
          <p:cNvPr id="3" name="Content Placeholder 2">
            <a:extLst>
              <a:ext uri="{FF2B5EF4-FFF2-40B4-BE49-F238E27FC236}">
                <a16:creationId xmlns:a16="http://schemas.microsoft.com/office/drawing/2014/main" id="{08B76ECD-6026-46FB-A71A-88C58E212B71}"/>
              </a:ext>
            </a:extLst>
          </p:cNvPr>
          <p:cNvSpPr>
            <a:spLocks noGrp="1"/>
          </p:cNvSpPr>
          <p:nvPr>
            <p:ph idx="1"/>
          </p:nvPr>
        </p:nvSpPr>
        <p:spPr>
          <a:xfrm>
            <a:off x="628650" y="2226469"/>
            <a:ext cx="7886700" cy="3681753"/>
          </a:xfrm>
        </p:spPr>
        <p:txBody>
          <a:bodyPr>
            <a:normAutofit fontScale="70000" lnSpcReduction="20000"/>
          </a:bodyPr>
          <a:lstStyle/>
          <a:p>
            <a:pPr lvl="1"/>
            <a:r>
              <a:rPr lang="en-US" dirty="0"/>
              <a:t>Visualize map layers you create in any other standards-based system without data transfer by accessing </a:t>
            </a:r>
            <a:r>
              <a:rPr lang="en-US" dirty="0" err="1"/>
              <a:t>WorldMap’s</a:t>
            </a:r>
            <a:r>
              <a:rPr lang="en-US" dirty="0"/>
              <a:t> web map API for individual layers or collections of layers.</a:t>
            </a:r>
          </a:p>
          <a:p>
            <a:pPr lvl="1"/>
            <a:r>
              <a:rPr lang="en-US" altLang="en-US" dirty="0">
                <a:ea typeface="Calibri" panose="020F0502020204030204" pitchFamily="34" charset="0"/>
                <a:cs typeface="Arial" panose="020B0604020202020204" pitchFamily="34" charset="0"/>
              </a:rPr>
              <a:t>First add your layer to a Map and save it.</a:t>
            </a:r>
          </a:p>
          <a:p>
            <a:pPr lvl="1"/>
            <a:r>
              <a:rPr lang="en-US" altLang="en-US" dirty="0">
                <a:ea typeface="Calibri" panose="020F0502020204030204" pitchFamily="34" charset="0"/>
                <a:cs typeface="Arial" panose="020B0604020202020204" pitchFamily="34" charset="0"/>
              </a:rPr>
              <a:t>Get the ID number for your Map from the Share Map link on the map.  The number in the URL is the ID.</a:t>
            </a:r>
          </a:p>
          <a:p>
            <a:pPr lvl="1"/>
            <a:r>
              <a:rPr lang="en-US" altLang="en-US" dirty="0">
                <a:ea typeface="Calibri" panose="020F0502020204030204" pitchFamily="34" charset="0"/>
                <a:cs typeface="Arial" panose="020B0604020202020204" pitchFamily="34" charset="0"/>
              </a:rPr>
              <a:t>Use the format below to create a WMS URL that can be used to remotely access the layers in any map or the layers owned by any user.  </a:t>
            </a:r>
            <a:r>
              <a:rPr lang="en-US" altLang="en-US" sz="1800" b="1" dirty="0">
                <a:latin typeface="Courier New" panose="02070309020205020404" pitchFamily="49" charset="0"/>
                <a:ea typeface="Calibri" panose="020F0502020204030204" pitchFamily="34" charset="0"/>
                <a:cs typeface="Courier New" panose="02070309020205020404" pitchFamily="49" charset="0"/>
              </a:rPr>
              <a:t>http://worldmap.harvard.edu/capabilities/map/&lt;map_id_num&gt;</a:t>
            </a:r>
            <a:endParaRPr lang="en-US" altLang="en-US" sz="1800" dirty="0">
              <a:latin typeface="Courier New" panose="02070309020205020404" pitchFamily="49" charset="0"/>
              <a:ea typeface="Calibri" panose="020F0502020204030204" pitchFamily="34" charset="0"/>
              <a:cs typeface="Courier New" panose="02070309020205020404" pitchFamily="49" charset="0"/>
            </a:endParaRPr>
          </a:p>
          <a:p>
            <a:pPr marL="342900" lvl="1" indent="0">
              <a:buNone/>
            </a:pPr>
            <a:r>
              <a:rPr lang="en-US" altLang="en-US" sz="1800" dirty="0">
                <a:latin typeface="Courier New" panose="02070309020205020404" pitchFamily="49" charset="0"/>
                <a:ea typeface="Calibri" panose="020F0502020204030204" pitchFamily="34" charset="0"/>
                <a:cs typeface="Courier New" panose="02070309020205020404" pitchFamily="49" charset="0"/>
              </a:rPr>
              <a:t> </a:t>
            </a:r>
            <a:r>
              <a:rPr lang="en-US" altLang="en-US" sz="1800" b="1" dirty="0">
                <a:latin typeface="Courier New" panose="02070309020205020404" pitchFamily="49" charset="0"/>
                <a:ea typeface="Calibri" panose="020F0502020204030204" pitchFamily="34" charset="0"/>
                <a:cs typeface="Courier New" panose="02070309020205020404" pitchFamily="49" charset="0"/>
              </a:rPr>
              <a:t>http://worldmap.harvard.edu/capabilities/user/&lt;username&gt; </a:t>
            </a:r>
          </a:p>
          <a:p>
            <a:pPr lvl="1"/>
            <a:endParaRPr lang="en-US" altLang="en-US" sz="1800" dirty="0">
              <a:ea typeface="Calibri" panose="020F0502020204030204" pitchFamily="34" charset="0"/>
              <a:cs typeface="Courier New" panose="02070309020205020404" pitchFamily="49" charset="0"/>
            </a:endParaRPr>
          </a:p>
          <a:p>
            <a:pPr lvl="1"/>
            <a:r>
              <a:rPr lang="en-US" altLang="en-US" sz="1800" dirty="0">
                <a:ea typeface="Calibri" panose="020F0502020204030204" pitchFamily="34" charset="0"/>
                <a:cs typeface="Courier New" panose="02070309020205020404" pitchFamily="49" charset="0"/>
              </a:rPr>
              <a:t>Examples:</a:t>
            </a:r>
          </a:p>
          <a:p>
            <a:pPr lvl="1"/>
            <a:r>
              <a:rPr lang="en-US" altLang="en-US" sz="1800" dirty="0">
                <a:ea typeface="Calibri" panose="020F0502020204030204" pitchFamily="34" charset="0"/>
                <a:cs typeface="Courier New" panose="02070309020205020404" pitchFamily="49" charset="0"/>
                <a:hlinkClick r:id="rId2"/>
              </a:rPr>
              <a:t>http://worldmap.harvard.edu/capabilities/map/79/</a:t>
            </a:r>
            <a:r>
              <a:rPr lang="en-US" altLang="en-US" sz="1800" dirty="0">
                <a:ea typeface="Calibri" panose="020F0502020204030204" pitchFamily="34" charset="0"/>
                <a:cs typeface="Courier New" panose="02070309020205020404" pitchFamily="49" charset="0"/>
              </a:rPr>
              <a:t> (</a:t>
            </a:r>
            <a:r>
              <a:rPr lang="en-US" altLang="en-US" sz="1800" dirty="0" err="1">
                <a:ea typeface="Calibri" panose="020F0502020204030204" pitchFamily="34" charset="0"/>
                <a:cs typeface="Courier New" panose="02070309020205020404" pitchFamily="49" charset="0"/>
              </a:rPr>
              <a:t>ChinaMap</a:t>
            </a:r>
            <a:r>
              <a:rPr lang="en-US" altLang="en-US" sz="1800" dirty="0">
                <a:ea typeface="Calibri" panose="020F0502020204030204" pitchFamily="34" charset="0"/>
                <a:cs typeface="Courier New" panose="02070309020205020404" pitchFamily="49" charset="0"/>
              </a:rPr>
              <a:t>) </a:t>
            </a:r>
            <a:r>
              <a:rPr lang="en-US" altLang="en-US" sz="1800" dirty="0">
                <a:ea typeface="Calibri" panose="020F0502020204030204" pitchFamily="34" charset="0"/>
                <a:cs typeface="Courier New" panose="02070309020205020404" pitchFamily="49" charset="0"/>
                <a:hlinkClick r:id="rId3"/>
              </a:rPr>
              <a:t>http://worldmap.harvard.edu/capabilities/user/blewis</a:t>
            </a:r>
            <a:r>
              <a:rPr lang="en-US" altLang="en-US" sz="1800" dirty="0">
                <a:ea typeface="Calibri" panose="020F0502020204030204" pitchFamily="34" charset="0"/>
                <a:cs typeface="Courier New" panose="02070309020205020404" pitchFamily="49" charset="0"/>
              </a:rPr>
              <a:t> (Layers owned by Ben Lewis) </a:t>
            </a:r>
            <a:endParaRPr lang="en-US" altLang="en-US" sz="1800" dirty="0"/>
          </a:p>
          <a:p>
            <a:endParaRPr lang="en-US" dirty="0"/>
          </a:p>
        </p:txBody>
      </p:sp>
    </p:spTree>
    <p:extLst>
      <p:ext uri="{BB962C8B-B14F-4D97-AF65-F5344CB8AC3E}">
        <p14:creationId xmlns:p14="http://schemas.microsoft.com/office/powerpoint/2010/main" val="2287010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096737" y="1028700"/>
            <a:ext cx="6972300" cy="857250"/>
          </a:xfrm>
        </p:spPr>
        <p:txBody>
          <a:bodyPr>
            <a:normAutofit fontScale="90000"/>
          </a:bodyPr>
          <a:lstStyle/>
          <a:p>
            <a:pPr algn="ctr"/>
            <a:r>
              <a:rPr lang="en-US" sz="2400" dirty="0">
                <a:latin typeface="Arial" charset="0"/>
                <a:cs typeface="Arial" charset="0"/>
              </a:rPr>
              <a:t>Open Source Code </a:t>
            </a:r>
            <a:br>
              <a:rPr lang="en-US" sz="2400" dirty="0">
                <a:latin typeface="Arial" charset="0"/>
                <a:cs typeface="Arial" charset="0"/>
              </a:rPr>
            </a:br>
            <a:r>
              <a:rPr lang="en-US" sz="2400" dirty="0">
                <a:latin typeface="Arial" charset="0"/>
                <a:cs typeface="Arial" charset="0"/>
                <a:hlinkClick r:id="rId3"/>
              </a:rPr>
              <a:t>https://github.com/cga-harvard/geonode/tree/master</a:t>
            </a:r>
            <a:r>
              <a:rPr lang="en-US" sz="2400" dirty="0">
                <a:latin typeface="Arial" charset="0"/>
                <a:cs typeface="Arial" charset="0"/>
              </a:rPr>
              <a:t> </a:t>
            </a:r>
          </a:p>
        </p:txBody>
      </p:sp>
      <p:pic>
        <p:nvPicPr>
          <p:cNvPr id="4" name="Picture 3"/>
          <p:cNvPicPr>
            <a:picLocks noChangeAspect="1"/>
          </p:cNvPicPr>
          <p:nvPr/>
        </p:nvPicPr>
        <p:blipFill>
          <a:blip r:embed="rId4" cstate="print"/>
          <a:srcRect/>
          <a:stretch>
            <a:fillRect/>
          </a:stretch>
        </p:blipFill>
        <p:spPr bwMode="auto">
          <a:xfrm>
            <a:off x="1211037" y="1957388"/>
            <a:ext cx="6637564" cy="3871912"/>
          </a:xfrm>
          <a:prstGeom prst="rect">
            <a:avLst/>
          </a:prstGeom>
          <a:noFill/>
          <a:ln w="9525">
            <a:noFill/>
            <a:miter lim="800000"/>
            <a:headEnd/>
            <a:tailEnd/>
          </a:ln>
          <a:effectLst>
            <a:softEdge rad="63500"/>
          </a:effectLst>
        </p:spPr>
      </p:pic>
      <p:sp>
        <p:nvSpPr>
          <p:cNvPr id="2" name="Rectangle 1">
            <a:extLst>
              <a:ext uri="{FF2B5EF4-FFF2-40B4-BE49-F238E27FC236}">
                <a16:creationId xmlns:a16="http://schemas.microsoft.com/office/drawing/2014/main" id="{C742F8EB-6E26-416C-9993-1BE5127D46D2}"/>
              </a:ext>
            </a:extLst>
          </p:cNvPr>
          <p:cNvSpPr/>
          <p:nvPr/>
        </p:nvSpPr>
        <p:spPr>
          <a:xfrm>
            <a:off x="2710543" y="4702628"/>
            <a:ext cx="1045029" cy="541565"/>
          </a:xfrm>
          <a:prstGeom prst="rect">
            <a:avLst/>
          </a:prstGeom>
          <a:no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359046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CD76-D29F-4B09-B858-428E8C65EF85}"/>
              </a:ext>
            </a:extLst>
          </p:cNvPr>
          <p:cNvSpPr>
            <a:spLocks noGrp="1"/>
          </p:cNvSpPr>
          <p:nvPr>
            <p:ph type="title"/>
          </p:nvPr>
        </p:nvSpPr>
        <p:spPr/>
        <p:txBody>
          <a:bodyPr>
            <a:normAutofit fontScale="90000"/>
          </a:bodyPr>
          <a:lstStyle/>
          <a:p>
            <a:r>
              <a:rPr lang="en-US" dirty="0" err="1"/>
              <a:t>PostGIS</a:t>
            </a:r>
            <a:r>
              <a:rPr lang="en-US" dirty="0"/>
              <a:t>: a geodata analytics DB that scales</a:t>
            </a:r>
          </a:p>
        </p:txBody>
      </p:sp>
      <p:sp>
        <p:nvSpPr>
          <p:cNvPr id="3" name="Content Placeholder 2">
            <a:extLst>
              <a:ext uri="{FF2B5EF4-FFF2-40B4-BE49-F238E27FC236}">
                <a16:creationId xmlns:a16="http://schemas.microsoft.com/office/drawing/2014/main" id="{6BADF73B-4592-4BA4-A827-C8E89AA95550}"/>
              </a:ext>
            </a:extLst>
          </p:cNvPr>
          <p:cNvSpPr>
            <a:spLocks noGrp="1"/>
          </p:cNvSpPr>
          <p:nvPr>
            <p:ph idx="1"/>
          </p:nvPr>
        </p:nvSpPr>
        <p:spPr/>
        <p:txBody>
          <a:bodyPr>
            <a:normAutofit fontScale="85000" lnSpcReduction="10000"/>
          </a:bodyPr>
          <a:lstStyle/>
          <a:p>
            <a:r>
              <a:rPr lang="en-US" dirty="0"/>
              <a:t>The geospatially enabled database, </a:t>
            </a:r>
            <a:r>
              <a:rPr lang="en-US" dirty="0" err="1"/>
              <a:t>PostGIS</a:t>
            </a:r>
            <a:r>
              <a:rPr lang="en-US" dirty="0"/>
              <a:t> (</a:t>
            </a:r>
            <a:r>
              <a:rPr lang="en-US" dirty="0" err="1"/>
              <a:t>postgres</a:t>
            </a:r>
            <a:r>
              <a:rPr lang="en-US" dirty="0"/>
              <a:t> + geospatial libraries) can perform variety of geo processing tasks at scale.</a:t>
            </a:r>
          </a:p>
          <a:p>
            <a:r>
              <a:rPr lang="en-US" dirty="0"/>
              <a:t>CGA recently completed work for professor Ryan Enos requiring 300 billion distance calculations. </a:t>
            </a:r>
          </a:p>
          <a:p>
            <a:pPr lvl="1"/>
            <a:r>
              <a:rPr lang="en-US" dirty="0"/>
              <a:t>With some tricks we generated 20,000 distance calculations / second on a dataset of 200 million records.</a:t>
            </a:r>
          </a:p>
          <a:p>
            <a:r>
              <a:rPr lang="en-US" dirty="0"/>
              <a:t>Some of the powerful geospatial </a:t>
            </a:r>
            <a:r>
              <a:rPr lang="en-US" dirty="0" err="1"/>
              <a:t>PostGIS</a:t>
            </a:r>
            <a:r>
              <a:rPr lang="en-US" dirty="0"/>
              <a:t> functions: geohash, nearest, within, buffering, etc.</a:t>
            </a:r>
          </a:p>
          <a:p>
            <a:r>
              <a:rPr lang="en-US" dirty="0"/>
              <a:t>PL/R enables users to write user-defined SQL functions in R using </a:t>
            </a:r>
            <a:r>
              <a:rPr lang="en-US" dirty="0" err="1"/>
              <a:t>PostGIS</a:t>
            </a:r>
            <a:endParaRPr lang="en-US" dirty="0"/>
          </a:p>
          <a:p>
            <a:endParaRPr lang="en-US" dirty="0"/>
          </a:p>
        </p:txBody>
      </p:sp>
    </p:spTree>
    <p:extLst>
      <p:ext uri="{BB962C8B-B14F-4D97-AF65-F5344CB8AC3E}">
        <p14:creationId xmlns:p14="http://schemas.microsoft.com/office/powerpoint/2010/main" val="96092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14400"/>
            <a:ext cx="7010400" cy="51881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00400" y="228600"/>
            <a:ext cx="2516724" cy="523220"/>
          </a:xfrm>
          <a:prstGeom prst="rect">
            <a:avLst/>
          </a:prstGeom>
          <a:solidFill>
            <a:srgbClr val="00B0F0">
              <a:alpha val="43000"/>
            </a:srgbClr>
          </a:solidFill>
        </p:spPr>
        <p:txBody>
          <a:bodyPr wrap="square" rtlCol="0">
            <a:spAutoFit/>
          </a:bodyPr>
          <a:lstStyle/>
          <a:p>
            <a:pPr algn="ctr"/>
            <a:r>
              <a:rPr lang="en-US" sz="2800" dirty="0" err="1"/>
              <a:t>AfricaMap</a:t>
            </a:r>
            <a:endParaRPr lang="en-US" sz="2800" dirty="0"/>
          </a:p>
        </p:txBody>
      </p:sp>
      <p:sp>
        <p:nvSpPr>
          <p:cNvPr id="7" name="TextBox 6"/>
          <p:cNvSpPr txBox="1"/>
          <p:nvPr/>
        </p:nvSpPr>
        <p:spPr>
          <a:xfrm>
            <a:off x="1143000" y="6290846"/>
            <a:ext cx="3352800" cy="338554"/>
          </a:xfrm>
          <a:prstGeom prst="rect">
            <a:avLst/>
          </a:prstGeom>
          <a:solidFill>
            <a:srgbClr val="00B0F0">
              <a:alpha val="43000"/>
            </a:srgbClr>
          </a:solidFill>
        </p:spPr>
        <p:txBody>
          <a:bodyPr wrap="square" rtlCol="0">
            <a:spAutoFit/>
          </a:bodyPr>
          <a:lstStyle/>
          <a:p>
            <a:r>
              <a:rPr lang="en-US" sz="1600" b="1" dirty="0"/>
              <a:t>Faculty: Suzanne </a:t>
            </a:r>
            <a:r>
              <a:rPr lang="en-US" sz="1600" b="1" dirty="0" err="1"/>
              <a:t>Blier</a:t>
            </a:r>
            <a:r>
              <a:rPr lang="en-US" sz="1600" b="1" dirty="0"/>
              <a:t>, Art History</a:t>
            </a:r>
          </a:p>
        </p:txBody>
      </p:sp>
      <p:sp>
        <p:nvSpPr>
          <p:cNvPr id="8" name="TextBox 7"/>
          <p:cNvSpPr txBox="1"/>
          <p:nvPr/>
        </p:nvSpPr>
        <p:spPr>
          <a:xfrm>
            <a:off x="4800600" y="6290846"/>
            <a:ext cx="3657600" cy="338554"/>
          </a:xfrm>
          <a:prstGeom prst="rect">
            <a:avLst/>
          </a:prstGeom>
          <a:solidFill>
            <a:srgbClr val="00B0F0">
              <a:alpha val="43000"/>
            </a:srgbClr>
          </a:solidFill>
        </p:spPr>
        <p:txBody>
          <a:bodyPr wrap="square" rtlCol="0">
            <a:spAutoFit/>
          </a:bodyPr>
          <a:lstStyle/>
          <a:p>
            <a:r>
              <a:rPr lang="en-US" sz="1600" dirty="0">
                <a:hlinkClick r:id="rId3"/>
              </a:rPr>
              <a:t>http://worldmap.harvard.edu/africamap</a:t>
            </a:r>
            <a:r>
              <a:rPr lang="en-US" sz="1600" dirty="0"/>
              <a:t> </a:t>
            </a:r>
          </a:p>
        </p:txBody>
      </p:sp>
    </p:spTree>
    <p:extLst>
      <p:ext uri="{BB962C8B-B14F-4D97-AF65-F5344CB8AC3E}">
        <p14:creationId xmlns:p14="http://schemas.microsoft.com/office/powerpoint/2010/main" val="3783145856"/>
      </p:ext>
    </p:extLst>
  </p:cSld>
  <p:clrMapOvr>
    <a:masterClrMapping/>
  </p:clrMapOvr>
  <mc:AlternateContent xmlns:mc="http://schemas.openxmlformats.org/markup-compatibility/2006" xmlns:p14="http://schemas.microsoft.com/office/powerpoint/2010/main">
    <mc:Choice Requires="p14">
      <p:transition p14:dur="0" advClick="0" advTm="20000"/>
    </mc:Choice>
    <mc:Fallback xmlns="">
      <p:transition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808D-A768-47A1-A5F4-1428D1AA128D}"/>
              </a:ext>
            </a:extLst>
          </p:cNvPr>
          <p:cNvSpPr>
            <a:spLocks noGrp="1"/>
          </p:cNvSpPr>
          <p:nvPr>
            <p:ph type="title"/>
          </p:nvPr>
        </p:nvSpPr>
        <p:spPr>
          <a:xfrm>
            <a:off x="457200" y="2286000"/>
            <a:ext cx="8229600" cy="1143000"/>
          </a:xfrm>
        </p:spPr>
        <p:txBody>
          <a:bodyPr>
            <a:normAutofit fontScale="90000"/>
          </a:bodyPr>
          <a:lstStyle/>
          <a:p>
            <a:r>
              <a:rPr lang="en-US" dirty="0"/>
              <a:t>Space Matters to Data</a:t>
            </a:r>
            <a:br>
              <a:rPr lang="en-US" dirty="0"/>
            </a:br>
            <a:br>
              <a:rPr lang="en-US" dirty="0"/>
            </a:br>
            <a:br>
              <a:rPr lang="en-US" dirty="0"/>
            </a:br>
            <a:br>
              <a:rPr lang="en-US" dirty="0"/>
            </a:br>
            <a:br>
              <a:rPr lang="en-US" dirty="0"/>
            </a:br>
            <a:r>
              <a:rPr lang="en-US" dirty="0"/>
              <a:t>(a lot)</a:t>
            </a:r>
          </a:p>
        </p:txBody>
      </p:sp>
    </p:spTree>
    <p:extLst>
      <p:ext uri="{BB962C8B-B14F-4D97-AF65-F5344CB8AC3E}">
        <p14:creationId xmlns:p14="http://schemas.microsoft.com/office/powerpoint/2010/main" val="266619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8877" y="228600"/>
            <a:ext cx="6239447" cy="400110"/>
          </a:xfrm>
          <a:prstGeom prst="rect">
            <a:avLst/>
          </a:prstGeom>
          <a:solidFill>
            <a:srgbClr val="00B0F0">
              <a:alpha val="43000"/>
            </a:srgbClr>
          </a:solidFill>
        </p:spPr>
        <p:txBody>
          <a:bodyPr wrap="square" rtlCol="0">
            <a:spAutoFit/>
          </a:bodyPr>
          <a:lstStyle/>
          <a:p>
            <a:pPr algn="ctr"/>
            <a:r>
              <a:rPr lang="en-US" sz="2000" dirty="0" err="1"/>
              <a:t>Georeferencing</a:t>
            </a:r>
            <a:r>
              <a:rPr lang="en-US" sz="2000" dirty="0"/>
              <a:t> the Trans-Atlantic Slave Trade Database</a:t>
            </a:r>
            <a:endParaRPr lang="en-US" sz="2000" b="1" dirty="0"/>
          </a:p>
        </p:txBody>
      </p:sp>
      <p:sp>
        <p:nvSpPr>
          <p:cNvPr id="5" name="TextBox 4"/>
          <p:cNvSpPr txBox="1"/>
          <p:nvPr/>
        </p:nvSpPr>
        <p:spPr>
          <a:xfrm>
            <a:off x="304800" y="6172200"/>
            <a:ext cx="3886200" cy="584775"/>
          </a:xfrm>
          <a:prstGeom prst="rect">
            <a:avLst/>
          </a:prstGeom>
          <a:solidFill>
            <a:srgbClr val="00B0F0">
              <a:alpha val="43000"/>
            </a:srgbClr>
          </a:solidFill>
        </p:spPr>
        <p:txBody>
          <a:bodyPr wrap="square" rtlCol="0">
            <a:spAutoFit/>
          </a:bodyPr>
          <a:lstStyle/>
          <a:p>
            <a:r>
              <a:rPr lang="en-US" sz="1600" b="1" dirty="0"/>
              <a:t>Faculty: Henry Louis Gates Jr., English and Suzanne Blier, Art History</a:t>
            </a:r>
          </a:p>
        </p:txBody>
      </p:sp>
      <p:sp>
        <p:nvSpPr>
          <p:cNvPr id="6" name="TextBox 5"/>
          <p:cNvSpPr txBox="1"/>
          <p:nvPr/>
        </p:nvSpPr>
        <p:spPr>
          <a:xfrm>
            <a:off x="4572000" y="6172200"/>
            <a:ext cx="4495800" cy="584775"/>
          </a:xfrm>
          <a:prstGeom prst="rect">
            <a:avLst/>
          </a:prstGeom>
          <a:solidFill>
            <a:srgbClr val="00B0F0">
              <a:alpha val="43000"/>
            </a:srgbClr>
          </a:solidFill>
        </p:spPr>
        <p:txBody>
          <a:bodyPr wrap="square" rtlCol="0">
            <a:spAutoFit/>
          </a:bodyPr>
          <a:lstStyle/>
          <a:p>
            <a:r>
              <a:rPr lang="en-US" sz="1600" dirty="0">
                <a:hlinkClick r:id="rId3"/>
              </a:rPr>
              <a:t>http://www.slavevoyages.org</a:t>
            </a:r>
            <a:endParaRPr lang="en-US" sz="1600" dirty="0"/>
          </a:p>
          <a:p>
            <a:r>
              <a:rPr lang="en-US" sz="1600" dirty="0">
                <a:hlinkClick r:id="rId4"/>
              </a:rPr>
              <a:t>http://worldmap.harvard.edu/maps/africamap/PGo</a:t>
            </a:r>
            <a:endParaRPr lang="en-US" sz="1600" dirty="0"/>
          </a:p>
        </p:txBody>
      </p:sp>
      <p:pic>
        <p:nvPicPr>
          <p:cNvPr id="8" name="Picture 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806063"/>
            <a:ext cx="6168518" cy="521373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36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8877" y="228600"/>
            <a:ext cx="6239447" cy="400110"/>
          </a:xfrm>
          <a:prstGeom prst="rect">
            <a:avLst/>
          </a:prstGeom>
          <a:solidFill>
            <a:srgbClr val="00B0F0">
              <a:alpha val="43000"/>
            </a:srgbClr>
          </a:solidFill>
        </p:spPr>
        <p:txBody>
          <a:bodyPr wrap="square" rtlCol="0">
            <a:spAutoFit/>
          </a:bodyPr>
          <a:lstStyle/>
          <a:p>
            <a:pPr algn="ctr"/>
            <a:r>
              <a:rPr lang="en-US" sz="2000" b="1" dirty="0"/>
              <a:t>   </a:t>
            </a:r>
            <a:r>
              <a:rPr lang="en-US" sz="2000" dirty="0"/>
              <a:t>Mapping the Russian Empire</a:t>
            </a:r>
          </a:p>
        </p:txBody>
      </p:sp>
      <p:sp>
        <p:nvSpPr>
          <p:cNvPr id="5" name="TextBox 4"/>
          <p:cNvSpPr txBox="1"/>
          <p:nvPr/>
        </p:nvSpPr>
        <p:spPr>
          <a:xfrm>
            <a:off x="990600" y="6268016"/>
            <a:ext cx="2743200" cy="338554"/>
          </a:xfrm>
          <a:prstGeom prst="rect">
            <a:avLst/>
          </a:prstGeom>
          <a:solidFill>
            <a:srgbClr val="00B0F0">
              <a:alpha val="43000"/>
            </a:srgbClr>
          </a:solidFill>
        </p:spPr>
        <p:txBody>
          <a:bodyPr wrap="square" rtlCol="0">
            <a:spAutoFit/>
          </a:bodyPr>
          <a:lstStyle/>
          <a:p>
            <a:r>
              <a:rPr lang="en-US" sz="1600" b="1" dirty="0"/>
              <a:t>Faculty: Kelly O’Neill, History</a:t>
            </a:r>
          </a:p>
        </p:txBody>
      </p:sp>
      <p:sp>
        <p:nvSpPr>
          <p:cNvPr id="6" name="TextBox 5"/>
          <p:cNvSpPr txBox="1"/>
          <p:nvPr/>
        </p:nvSpPr>
        <p:spPr>
          <a:xfrm>
            <a:off x="3962400" y="6268016"/>
            <a:ext cx="4495800" cy="338554"/>
          </a:xfrm>
          <a:prstGeom prst="rect">
            <a:avLst/>
          </a:prstGeom>
          <a:solidFill>
            <a:srgbClr val="00B0F0">
              <a:alpha val="43000"/>
            </a:srgbClr>
          </a:solidFill>
        </p:spPr>
        <p:txBody>
          <a:bodyPr wrap="square" rtlCol="0">
            <a:spAutoFit/>
          </a:bodyPr>
          <a:lstStyle/>
          <a:p>
            <a:r>
              <a:rPr lang="en-US" sz="1600" dirty="0">
                <a:hlinkClick r:id="rId3"/>
              </a:rPr>
              <a:t>http://worldmap.harvard.edu/maps/russianempire</a:t>
            </a:r>
            <a:r>
              <a:rPr lang="en-US" sz="1600" dirty="0"/>
              <a:t> </a:t>
            </a:r>
          </a:p>
        </p:txBody>
      </p:sp>
      <p:pic>
        <p:nvPicPr>
          <p:cNvPr id="102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207" y="838200"/>
            <a:ext cx="6386786" cy="515350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917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762000"/>
            <a:ext cx="7467600" cy="527294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458877" y="228600"/>
            <a:ext cx="6239447" cy="400110"/>
          </a:xfrm>
          <a:prstGeom prst="rect">
            <a:avLst/>
          </a:prstGeom>
          <a:solidFill>
            <a:srgbClr val="00B0F0">
              <a:alpha val="43000"/>
            </a:srgbClr>
          </a:solidFill>
        </p:spPr>
        <p:txBody>
          <a:bodyPr wrap="square" rtlCol="0">
            <a:spAutoFit/>
          </a:bodyPr>
          <a:lstStyle/>
          <a:p>
            <a:pPr algn="ctr"/>
            <a:r>
              <a:rPr lang="en-US" sz="2000" b="1" dirty="0"/>
              <a:t>   </a:t>
            </a:r>
            <a:r>
              <a:rPr lang="en-US" sz="2000" dirty="0"/>
              <a:t>Mapping Contemporary China</a:t>
            </a:r>
          </a:p>
        </p:txBody>
      </p:sp>
      <p:sp>
        <p:nvSpPr>
          <p:cNvPr id="7" name="TextBox 6"/>
          <p:cNvSpPr txBox="1"/>
          <p:nvPr/>
        </p:nvSpPr>
        <p:spPr>
          <a:xfrm>
            <a:off x="838200" y="6268016"/>
            <a:ext cx="3200400" cy="338554"/>
          </a:xfrm>
          <a:prstGeom prst="rect">
            <a:avLst/>
          </a:prstGeom>
          <a:solidFill>
            <a:srgbClr val="00B0F0">
              <a:alpha val="43000"/>
            </a:srgbClr>
          </a:solidFill>
        </p:spPr>
        <p:txBody>
          <a:bodyPr wrap="square" rtlCol="0">
            <a:spAutoFit/>
          </a:bodyPr>
          <a:lstStyle/>
          <a:p>
            <a:r>
              <a:rPr lang="en-US" sz="1600" b="1" dirty="0"/>
              <a:t>Faculty: Peter </a:t>
            </a:r>
            <a:r>
              <a:rPr lang="en-US" sz="1600" b="1" dirty="0" err="1"/>
              <a:t>Bol</a:t>
            </a:r>
            <a:r>
              <a:rPr lang="en-US" sz="1600" b="1" dirty="0"/>
              <a:t>, Chinese History</a:t>
            </a:r>
          </a:p>
        </p:txBody>
      </p:sp>
      <p:sp>
        <p:nvSpPr>
          <p:cNvPr id="8" name="TextBox 7"/>
          <p:cNvSpPr txBox="1"/>
          <p:nvPr/>
        </p:nvSpPr>
        <p:spPr>
          <a:xfrm>
            <a:off x="4800600" y="6268016"/>
            <a:ext cx="3581400" cy="338554"/>
          </a:xfrm>
          <a:prstGeom prst="rect">
            <a:avLst/>
          </a:prstGeom>
          <a:solidFill>
            <a:srgbClr val="00B0F0">
              <a:alpha val="43000"/>
            </a:srgbClr>
          </a:solidFill>
        </p:spPr>
        <p:txBody>
          <a:bodyPr wrap="square" rtlCol="0">
            <a:spAutoFit/>
          </a:bodyPr>
          <a:lstStyle/>
          <a:p>
            <a:r>
              <a:rPr lang="en-US" sz="1600" dirty="0">
                <a:hlinkClick r:id="rId3"/>
              </a:rPr>
              <a:t>http://worldmap.harvard.edu/chinamap</a:t>
            </a:r>
            <a:r>
              <a:rPr lang="en-US" sz="1600" dirty="0"/>
              <a:t>  </a:t>
            </a:r>
          </a:p>
        </p:txBody>
      </p:sp>
    </p:spTree>
    <p:extLst>
      <p:ext uri="{BB962C8B-B14F-4D97-AF65-F5344CB8AC3E}">
        <p14:creationId xmlns:p14="http://schemas.microsoft.com/office/powerpoint/2010/main" val="1456849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03" y="838200"/>
            <a:ext cx="7285497" cy="5242085"/>
          </a:xfrm>
          <a:prstGeom prst="rect">
            <a:avLst/>
          </a:prstGeom>
          <a:ln w="25400">
            <a:solidFill>
              <a:schemeClr val="tx1"/>
            </a:solidFill>
          </a:ln>
        </p:spPr>
      </p:pic>
      <p:sp>
        <p:nvSpPr>
          <p:cNvPr id="6" name="TextBox 5"/>
          <p:cNvSpPr txBox="1"/>
          <p:nvPr/>
        </p:nvSpPr>
        <p:spPr>
          <a:xfrm>
            <a:off x="1905000" y="228600"/>
            <a:ext cx="5348850" cy="400110"/>
          </a:xfrm>
          <a:prstGeom prst="rect">
            <a:avLst/>
          </a:prstGeom>
          <a:solidFill>
            <a:srgbClr val="00B0F0">
              <a:alpha val="43000"/>
            </a:srgbClr>
          </a:solidFill>
        </p:spPr>
        <p:txBody>
          <a:bodyPr wrap="square" rtlCol="0">
            <a:spAutoFit/>
          </a:bodyPr>
          <a:lstStyle/>
          <a:p>
            <a:pPr algn="ctr"/>
            <a:r>
              <a:rPr lang="en-US" sz="2000" b="1" dirty="0"/>
              <a:t>   Regional Systems Analysis for China and Japan</a:t>
            </a:r>
          </a:p>
        </p:txBody>
      </p:sp>
      <p:sp>
        <p:nvSpPr>
          <p:cNvPr id="4" name="TextBox 3"/>
          <p:cNvSpPr txBox="1"/>
          <p:nvPr/>
        </p:nvSpPr>
        <p:spPr>
          <a:xfrm>
            <a:off x="990600" y="6248400"/>
            <a:ext cx="2438400" cy="338554"/>
          </a:xfrm>
          <a:prstGeom prst="rect">
            <a:avLst/>
          </a:prstGeom>
          <a:solidFill>
            <a:srgbClr val="00B0F0">
              <a:alpha val="43000"/>
            </a:srgbClr>
          </a:solidFill>
        </p:spPr>
        <p:txBody>
          <a:bodyPr wrap="square" rtlCol="0">
            <a:spAutoFit/>
          </a:bodyPr>
          <a:lstStyle/>
          <a:p>
            <a:r>
              <a:rPr lang="en-US" sz="1600" b="1" dirty="0"/>
              <a:t>Faculty:  Peter Bol, EALC</a:t>
            </a:r>
          </a:p>
        </p:txBody>
      </p:sp>
      <p:sp>
        <p:nvSpPr>
          <p:cNvPr id="7" name="TextBox 6"/>
          <p:cNvSpPr txBox="1"/>
          <p:nvPr/>
        </p:nvSpPr>
        <p:spPr>
          <a:xfrm>
            <a:off x="3657600" y="6248400"/>
            <a:ext cx="4495800" cy="338554"/>
          </a:xfrm>
          <a:prstGeom prst="rect">
            <a:avLst/>
          </a:prstGeom>
          <a:solidFill>
            <a:srgbClr val="00B0F0">
              <a:alpha val="43000"/>
            </a:srgbClr>
          </a:solidFill>
        </p:spPr>
        <p:txBody>
          <a:bodyPr wrap="square" rtlCol="0">
            <a:spAutoFit/>
          </a:bodyPr>
          <a:lstStyle/>
          <a:p>
            <a:r>
              <a:rPr lang="en-US" sz="1600" dirty="0">
                <a:hlinkClick r:id="rId3"/>
              </a:rPr>
              <a:t>http://worldmap.harvard.edu/maps/skinner</a:t>
            </a:r>
            <a:endParaRPr lang="en-US" sz="1600" dirty="0"/>
          </a:p>
        </p:txBody>
      </p:sp>
    </p:spTree>
    <p:extLst>
      <p:ext uri="{BB962C8B-B14F-4D97-AF65-F5344CB8AC3E}">
        <p14:creationId xmlns:p14="http://schemas.microsoft.com/office/powerpoint/2010/main" val="81425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8877" y="228600"/>
            <a:ext cx="6239447" cy="400110"/>
          </a:xfrm>
          <a:prstGeom prst="rect">
            <a:avLst/>
          </a:prstGeom>
          <a:solidFill>
            <a:srgbClr val="00B0F0">
              <a:alpha val="43000"/>
            </a:srgbClr>
          </a:solidFill>
        </p:spPr>
        <p:txBody>
          <a:bodyPr wrap="square" rtlCol="0">
            <a:spAutoFit/>
          </a:bodyPr>
          <a:lstStyle/>
          <a:p>
            <a:pPr algn="ctr"/>
            <a:r>
              <a:rPr lang="en-US" sz="2000" b="1" dirty="0"/>
              <a:t>   </a:t>
            </a:r>
            <a:r>
              <a:rPr lang="en-US" sz="2000" dirty="0"/>
              <a:t>Mapping Historical Makkah</a:t>
            </a:r>
          </a:p>
        </p:txBody>
      </p:sp>
      <p:sp>
        <p:nvSpPr>
          <p:cNvPr id="5" name="TextBox 4"/>
          <p:cNvSpPr txBox="1"/>
          <p:nvPr/>
        </p:nvSpPr>
        <p:spPr>
          <a:xfrm>
            <a:off x="410178" y="6129516"/>
            <a:ext cx="4191000" cy="584775"/>
          </a:xfrm>
          <a:prstGeom prst="rect">
            <a:avLst/>
          </a:prstGeom>
          <a:solidFill>
            <a:srgbClr val="00B0F0">
              <a:alpha val="43000"/>
            </a:srgbClr>
          </a:solidFill>
        </p:spPr>
        <p:txBody>
          <a:bodyPr wrap="square" rtlCol="0">
            <a:spAutoFit/>
          </a:bodyPr>
          <a:lstStyle/>
          <a:p>
            <a:r>
              <a:rPr lang="en-US" sz="1600" b="1" dirty="0"/>
              <a:t>Faculty: Meraj Mirza (Umm Al-</a:t>
            </a:r>
            <a:r>
              <a:rPr lang="en-US" sz="1600" b="1" dirty="0" err="1"/>
              <a:t>Qura</a:t>
            </a:r>
            <a:r>
              <a:rPr lang="en-US" sz="1600" b="1" dirty="0"/>
              <a:t> University) </a:t>
            </a:r>
          </a:p>
          <a:p>
            <a:r>
              <a:rPr lang="en-US" sz="1600" b="1" dirty="0"/>
              <a:t>and CGA Fellow</a:t>
            </a:r>
          </a:p>
        </p:txBody>
      </p:sp>
      <p:sp>
        <p:nvSpPr>
          <p:cNvPr id="6" name="TextBox 5"/>
          <p:cNvSpPr txBox="1"/>
          <p:nvPr/>
        </p:nvSpPr>
        <p:spPr>
          <a:xfrm>
            <a:off x="5029200" y="6268016"/>
            <a:ext cx="3733800" cy="307777"/>
          </a:xfrm>
          <a:prstGeom prst="rect">
            <a:avLst/>
          </a:prstGeom>
          <a:solidFill>
            <a:srgbClr val="00B0F0">
              <a:alpha val="43000"/>
            </a:srgbClr>
          </a:solidFill>
        </p:spPr>
        <p:txBody>
          <a:bodyPr wrap="square" rtlCol="0">
            <a:spAutoFit/>
          </a:bodyPr>
          <a:lstStyle/>
          <a:p>
            <a:r>
              <a:rPr lang="en-US" sz="1400" dirty="0">
                <a:hlinkClick r:id="rId3"/>
              </a:rPr>
              <a:t>http://worldmap.harvard.edu/makkahhistorical/</a:t>
            </a:r>
            <a:r>
              <a:rPr lang="en-US" sz="1400" dirty="0"/>
              <a:t> </a:t>
            </a:r>
          </a:p>
        </p:txBody>
      </p:sp>
      <p:pic>
        <p:nvPicPr>
          <p:cNvPr id="8"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838200"/>
            <a:ext cx="6061319" cy="51531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384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8877" y="228600"/>
            <a:ext cx="6239447" cy="400110"/>
          </a:xfrm>
          <a:prstGeom prst="rect">
            <a:avLst/>
          </a:prstGeom>
          <a:solidFill>
            <a:srgbClr val="00B0F0">
              <a:alpha val="43000"/>
            </a:srgbClr>
          </a:solidFill>
        </p:spPr>
        <p:txBody>
          <a:bodyPr wrap="square" rtlCol="0">
            <a:spAutoFit/>
          </a:bodyPr>
          <a:lstStyle/>
          <a:p>
            <a:pPr algn="ctr"/>
            <a:r>
              <a:rPr lang="en-US" sz="2000" dirty="0"/>
              <a:t>   Boston Research Map</a:t>
            </a:r>
          </a:p>
        </p:txBody>
      </p:sp>
      <p:sp>
        <p:nvSpPr>
          <p:cNvPr id="5" name="TextBox 4"/>
          <p:cNvSpPr txBox="1"/>
          <p:nvPr/>
        </p:nvSpPr>
        <p:spPr>
          <a:xfrm>
            <a:off x="281332" y="914401"/>
            <a:ext cx="1699868" cy="5755422"/>
          </a:xfrm>
          <a:prstGeom prst="rect">
            <a:avLst/>
          </a:prstGeom>
          <a:solidFill>
            <a:srgbClr val="00B0F0">
              <a:alpha val="43000"/>
            </a:srgbClr>
          </a:solidFill>
        </p:spPr>
        <p:txBody>
          <a:bodyPr wrap="square" rtlCol="0">
            <a:spAutoFit/>
          </a:bodyPr>
          <a:lstStyle/>
          <a:p>
            <a:r>
              <a:rPr lang="en-US" sz="1600" b="1" dirty="0"/>
              <a:t>Faculty: Chris Winship (Sociology) and Kennedy School, Radcliffe, Boston Area Research Initiative.</a:t>
            </a:r>
          </a:p>
          <a:p>
            <a:endParaRPr lang="en-US" sz="1600" b="1" dirty="0"/>
          </a:p>
          <a:p>
            <a:r>
              <a:rPr lang="en-US" sz="1600" dirty="0"/>
              <a:t>To bridge the town/gown divide and facilitate data sharing between the city of Boston which creates data and Harvard scholars who make sense of it. </a:t>
            </a:r>
          </a:p>
          <a:p>
            <a:endParaRPr lang="en-US" sz="1600" b="1" dirty="0"/>
          </a:p>
          <a:p>
            <a:r>
              <a:rPr lang="en-US" sz="1600" dirty="0"/>
              <a:t>Three major phases of software and data development over 4 years.</a:t>
            </a:r>
          </a:p>
        </p:txBody>
      </p:sp>
      <p:sp>
        <p:nvSpPr>
          <p:cNvPr id="6" name="TextBox 5"/>
          <p:cNvSpPr txBox="1"/>
          <p:nvPr/>
        </p:nvSpPr>
        <p:spPr>
          <a:xfrm>
            <a:off x="3728721" y="6127880"/>
            <a:ext cx="3581400" cy="338554"/>
          </a:xfrm>
          <a:prstGeom prst="rect">
            <a:avLst/>
          </a:prstGeom>
          <a:solidFill>
            <a:srgbClr val="00B0F0">
              <a:alpha val="43000"/>
            </a:srgbClr>
          </a:solidFill>
        </p:spPr>
        <p:txBody>
          <a:bodyPr wrap="square" rtlCol="0">
            <a:spAutoFit/>
          </a:bodyPr>
          <a:lstStyle/>
          <a:p>
            <a:r>
              <a:rPr lang="en-US" sz="1600" dirty="0">
                <a:hlinkClick r:id="rId3"/>
              </a:rPr>
              <a:t>http://worldmap.harvard.edu/boston/</a:t>
            </a:r>
            <a:endParaRPr lang="en-US" sz="1600" dirty="0"/>
          </a:p>
        </p:txBody>
      </p:sp>
      <p:pic>
        <p:nvPicPr>
          <p:cNvPr id="7"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158" y="922922"/>
            <a:ext cx="6706527" cy="494447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47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00200" y="228600"/>
            <a:ext cx="5486400" cy="400110"/>
          </a:xfrm>
          <a:prstGeom prst="rect">
            <a:avLst/>
          </a:prstGeom>
          <a:solidFill>
            <a:srgbClr val="00B0F0">
              <a:alpha val="43000"/>
            </a:srgbClr>
          </a:solidFill>
        </p:spPr>
        <p:txBody>
          <a:bodyPr wrap="square" rtlCol="0">
            <a:spAutoFit/>
          </a:bodyPr>
          <a:lstStyle/>
          <a:p>
            <a:r>
              <a:rPr lang="en-US" sz="2000" b="1" dirty="0"/>
              <a:t> Geographic Resources for the Sendai Earthquake</a:t>
            </a:r>
          </a:p>
        </p:txBody>
      </p:sp>
      <p:pic>
        <p:nvPicPr>
          <p:cNvPr id="5"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762000"/>
            <a:ext cx="6858000" cy="5143500"/>
          </a:xfrm>
          <a:prstGeom prst="rect">
            <a:avLst/>
          </a:prstGeom>
          <a:noFill/>
          <a:ln w="25400" cap="flat">
            <a:solidFill>
              <a:schemeClr val="tx1"/>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p:cNvSpPr txBox="1"/>
          <p:nvPr/>
        </p:nvSpPr>
        <p:spPr>
          <a:xfrm>
            <a:off x="3962400" y="6096000"/>
            <a:ext cx="4191000" cy="646331"/>
          </a:xfrm>
          <a:prstGeom prst="rect">
            <a:avLst/>
          </a:prstGeom>
          <a:solidFill>
            <a:srgbClr val="00B0F0">
              <a:alpha val="43000"/>
            </a:srgbClr>
          </a:solidFill>
        </p:spPr>
        <p:txBody>
          <a:bodyPr wrap="square" rtlCol="0">
            <a:spAutoFit/>
          </a:bodyPr>
          <a:lstStyle/>
          <a:p>
            <a:r>
              <a:rPr lang="en-US" dirty="0">
                <a:hlinkClick r:id="rId3"/>
              </a:rPr>
              <a:t>https://worldmap.harvard.edu/japanmap/</a:t>
            </a:r>
            <a:endParaRPr lang="en-US" dirty="0"/>
          </a:p>
          <a:p>
            <a:r>
              <a:rPr lang="en-US" dirty="0">
                <a:hlinkClick r:id="rId5"/>
              </a:rPr>
              <a:t>http://jdarchive.org</a:t>
            </a:r>
            <a:r>
              <a:rPr lang="en-US" dirty="0"/>
              <a:t> </a:t>
            </a:r>
          </a:p>
        </p:txBody>
      </p:sp>
      <p:sp>
        <p:nvSpPr>
          <p:cNvPr id="8" name="TextBox 7"/>
          <p:cNvSpPr txBox="1"/>
          <p:nvPr/>
        </p:nvSpPr>
        <p:spPr>
          <a:xfrm>
            <a:off x="838200" y="6096000"/>
            <a:ext cx="3048000" cy="338554"/>
          </a:xfrm>
          <a:prstGeom prst="rect">
            <a:avLst/>
          </a:prstGeom>
          <a:solidFill>
            <a:srgbClr val="00B0F0">
              <a:alpha val="43000"/>
            </a:srgbClr>
          </a:solidFill>
        </p:spPr>
        <p:txBody>
          <a:bodyPr wrap="square" rtlCol="0">
            <a:spAutoFit/>
          </a:bodyPr>
          <a:lstStyle/>
          <a:p>
            <a:r>
              <a:rPr lang="en-US" sz="1600" b="1" dirty="0"/>
              <a:t>Faculty:  Andrew Gordon, History</a:t>
            </a:r>
          </a:p>
        </p:txBody>
      </p:sp>
    </p:spTree>
    <p:extLst>
      <p:ext uri="{BB962C8B-B14F-4D97-AF65-F5344CB8AC3E}">
        <p14:creationId xmlns:p14="http://schemas.microsoft.com/office/powerpoint/2010/main" val="1620412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6396" y="912590"/>
            <a:ext cx="8090404" cy="4954810"/>
          </a:xfrm>
          <a:prstGeom prst="rect">
            <a:avLst/>
          </a:prstGeom>
          <a:noFill/>
          <a:ln w="9525">
            <a:solidFill>
              <a:schemeClr val="tx2">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438400" y="228600"/>
            <a:ext cx="4574124" cy="400110"/>
          </a:xfrm>
          <a:prstGeom prst="rect">
            <a:avLst/>
          </a:prstGeom>
          <a:solidFill>
            <a:srgbClr val="00B0F0">
              <a:alpha val="43000"/>
            </a:srgbClr>
          </a:solidFill>
        </p:spPr>
        <p:txBody>
          <a:bodyPr wrap="square" rtlCol="0">
            <a:spAutoFit/>
          </a:bodyPr>
          <a:lstStyle/>
          <a:p>
            <a:pPr algn="ctr"/>
            <a:r>
              <a:rPr lang="en-US" sz="2000" dirty="0"/>
              <a:t>Mapping Fracking</a:t>
            </a:r>
          </a:p>
        </p:txBody>
      </p:sp>
      <p:sp>
        <p:nvSpPr>
          <p:cNvPr id="7" name="TextBox 6"/>
          <p:cNvSpPr txBox="1"/>
          <p:nvPr/>
        </p:nvSpPr>
        <p:spPr>
          <a:xfrm>
            <a:off x="152400" y="6172200"/>
            <a:ext cx="5029200" cy="338554"/>
          </a:xfrm>
          <a:prstGeom prst="rect">
            <a:avLst/>
          </a:prstGeom>
          <a:solidFill>
            <a:srgbClr val="00B0F0">
              <a:alpha val="43000"/>
            </a:srgbClr>
          </a:solidFill>
        </p:spPr>
        <p:txBody>
          <a:bodyPr wrap="square" rtlCol="0">
            <a:spAutoFit/>
          </a:bodyPr>
          <a:lstStyle/>
          <a:p>
            <a:r>
              <a:rPr lang="en-US" sz="1600" b="1" dirty="0"/>
              <a:t>Sponsor: Ann Backus, Harvard School of Public Health</a:t>
            </a:r>
          </a:p>
        </p:txBody>
      </p:sp>
      <p:sp>
        <p:nvSpPr>
          <p:cNvPr id="8" name="TextBox 7"/>
          <p:cNvSpPr txBox="1"/>
          <p:nvPr/>
        </p:nvSpPr>
        <p:spPr>
          <a:xfrm>
            <a:off x="5334000" y="6172200"/>
            <a:ext cx="3657600" cy="307777"/>
          </a:xfrm>
          <a:prstGeom prst="rect">
            <a:avLst/>
          </a:prstGeom>
          <a:solidFill>
            <a:srgbClr val="00B0F0">
              <a:alpha val="43000"/>
            </a:srgbClr>
          </a:solidFill>
        </p:spPr>
        <p:txBody>
          <a:bodyPr wrap="square" rtlCol="0">
            <a:spAutoFit/>
          </a:bodyPr>
          <a:lstStyle/>
          <a:p>
            <a:r>
              <a:rPr lang="en-US" sz="1400" dirty="0">
                <a:hlinkClick r:id="rId3"/>
              </a:rPr>
              <a:t>http://worldmap.harvard.edu/maps/FrackMap</a:t>
            </a:r>
            <a:r>
              <a:rPr lang="en-US" sz="1400" dirty="0"/>
              <a:t> </a:t>
            </a:r>
          </a:p>
        </p:txBody>
      </p:sp>
    </p:spTree>
    <p:extLst>
      <p:ext uri="{BB962C8B-B14F-4D97-AF65-F5344CB8AC3E}">
        <p14:creationId xmlns:p14="http://schemas.microsoft.com/office/powerpoint/2010/main" val="367918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itle 14"/>
          <p:cNvSpPr>
            <a:spLocks noGrp="1"/>
          </p:cNvSpPr>
          <p:nvPr>
            <p:ph type="title"/>
          </p:nvPr>
        </p:nvSpPr>
        <p:spPr>
          <a:xfrm>
            <a:off x="1066800" y="0"/>
            <a:ext cx="7543800" cy="1143000"/>
          </a:xfrm>
        </p:spPr>
        <p:txBody>
          <a:bodyPr/>
          <a:lstStyle/>
          <a:p>
            <a:pPr eaLnBrk="1" hangingPunct="1"/>
            <a:r>
              <a:rPr lang="en-US" sz="2400" dirty="0">
                <a:solidFill>
                  <a:schemeClr val="bg1"/>
                </a:solidFill>
                <a:latin typeface="Arial" charset="0"/>
                <a:cs typeface="Arial" charset="0"/>
              </a:rPr>
              <a:t>Mapping Decline: St. Louis and the American City (University of Iowa)</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17915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679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13025324" cy="6393669"/>
          </a:xfrm>
          <a:prstGeom prst="rect">
            <a:avLst/>
          </a:prstGeom>
          <a:noFill/>
          <a:ln w="9525">
            <a:solidFill>
              <a:schemeClr val="tx2">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52203" y="846138"/>
            <a:ext cx="8229600" cy="1143000"/>
          </a:xfrm>
        </p:spPr>
        <p:txBody>
          <a:bodyPr/>
          <a:lstStyle/>
          <a:p>
            <a:r>
              <a:rPr lang="en-US" sz="3200" dirty="0">
                <a:solidFill>
                  <a:schemeClr val="bg1"/>
                </a:solidFill>
              </a:rPr>
              <a:t>Barcelona Historic Plan </a:t>
            </a:r>
            <a:br>
              <a:rPr lang="en-US" sz="3200" dirty="0">
                <a:solidFill>
                  <a:schemeClr val="bg1"/>
                </a:solidFill>
              </a:rPr>
            </a:br>
            <a:r>
              <a:rPr lang="en-US" sz="3200" dirty="0">
                <a:solidFill>
                  <a:schemeClr val="bg1"/>
                </a:solidFill>
              </a:rPr>
              <a:t>(</a:t>
            </a:r>
            <a:r>
              <a:rPr lang="en-US" sz="3200" dirty="0" err="1">
                <a:solidFill>
                  <a:schemeClr val="bg1"/>
                </a:solidFill>
              </a:rPr>
              <a:t>Universitat</a:t>
            </a:r>
            <a:r>
              <a:rPr lang="en-US" sz="3200" dirty="0">
                <a:solidFill>
                  <a:schemeClr val="bg1"/>
                </a:solidFill>
              </a:rPr>
              <a:t> </a:t>
            </a:r>
            <a:r>
              <a:rPr lang="en-US" sz="3200" dirty="0" err="1">
                <a:solidFill>
                  <a:schemeClr val="bg1"/>
                </a:solidFill>
              </a:rPr>
              <a:t>Autonoma</a:t>
            </a:r>
            <a:r>
              <a:rPr lang="en-US" sz="3200" dirty="0">
                <a:solidFill>
                  <a:schemeClr val="bg1"/>
                </a:solidFill>
              </a:rPr>
              <a:t> de Barcelona) </a:t>
            </a:r>
          </a:p>
        </p:txBody>
      </p:sp>
    </p:spTree>
    <p:extLst>
      <p:ext uri="{BB962C8B-B14F-4D97-AF65-F5344CB8AC3E}">
        <p14:creationId xmlns:p14="http://schemas.microsoft.com/office/powerpoint/2010/main" val="43284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F4C1-0420-45F1-B0F1-ABF29B461542}"/>
              </a:ext>
            </a:extLst>
          </p:cNvPr>
          <p:cNvSpPr>
            <a:spLocks noGrp="1"/>
          </p:cNvSpPr>
          <p:nvPr>
            <p:ph type="title"/>
          </p:nvPr>
        </p:nvSpPr>
        <p:spPr>
          <a:xfrm>
            <a:off x="457200" y="337005"/>
            <a:ext cx="8229600" cy="1143000"/>
          </a:xfrm>
        </p:spPr>
        <p:txBody>
          <a:bodyPr>
            <a:normAutofit fontScale="90000"/>
          </a:bodyPr>
          <a:lstStyle/>
          <a:p>
            <a:r>
              <a:rPr lang="en-US" dirty="0"/>
              <a:t>Example: 2016 presidential election popular vote</a:t>
            </a:r>
          </a:p>
        </p:txBody>
      </p:sp>
      <p:sp>
        <p:nvSpPr>
          <p:cNvPr id="3" name="Content Placeholder 2">
            <a:extLst>
              <a:ext uri="{FF2B5EF4-FFF2-40B4-BE49-F238E27FC236}">
                <a16:creationId xmlns:a16="http://schemas.microsoft.com/office/drawing/2014/main" id="{90919127-05AF-462A-A178-D450BD6B8EAE}"/>
              </a:ext>
            </a:extLst>
          </p:cNvPr>
          <p:cNvSpPr>
            <a:spLocks noGrp="1"/>
          </p:cNvSpPr>
          <p:nvPr>
            <p:ph idx="1"/>
          </p:nvPr>
        </p:nvSpPr>
        <p:spPr>
          <a:xfrm>
            <a:off x="457200" y="2057399"/>
            <a:ext cx="8229600" cy="4525963"/>
          </a:xfrm>
        </p:spPr>
        <p:txBody>
          <a:bodyPr/>
          <a:lstStyle/>
          <a:p>
            <a:pPr marL="0" indent="0">
              <a:buNone/>
            </a:pPr>
            <a:r>
              <a:rPr lang="en-US" dirty="0"/>
              <a:t>Clinton:	65,853,514 </a:t>
            </a:r>
          </a:p>
          <a:p>
            <a:pPr marL="0" indent="0">
              <a:buNone/>
            </a:pPr>
            <a:r>
              <a:rPr lang="en-US" dirty="0"/>
              <a:t>Trump: 	62,984,828</a:t>
            </a:r>
          </a:p>
        </p:txBody>
      </p:sp>
    </p:spTree>
    <p:extLst>
      <p:ext uri="{BB962C8B-B14F-4D97-AF65-F5344CB8AC3E}">
        <p14:creationId xmlns:p14="http://schemas.microsoft.com/office/powerpoint/2010/main" val="3890367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32953" y="228600"/>
            <a:ext cx="6239447" cy="400110"/>
          </a:xfrm>
          <a:prstGeom prst="rect">
            <a:avLst/>
          </a:prstGeom>
          <a:solidFill>
            <a:srgbClr val="00B0F0">
              <a:alpha val="43000"/>
            </a:srgbClr>
          </a:solidFill>
        </p:spPr>
        <p:txBody>
          <a:bodyPr wrap="square" rtlCol="0">
            <a:spAutoFit/>
          </a:bodyPr>
          <a:lstStyle/>
          <a:p>
            <a:pPr algn="ctr"/>
            <a:r>
              <a:rPr lang="en-US" sz="2000" b="1" dirty="0"/>
              <a:t>   </a:t>
            </a:r>
            <a:r>
              <a:rPr lang="en-US" sz="2000" dirty="0"/>
              <a:t>An</a:t>
            </a:r>
            <a:r>
              <a:rPr lang="en-US" sz="2000" b="1" dirty="0"/>
              <a:t> </a:t>
            </a:r>
            <a:r>
              <a:rPr lang="en-US" sz="2000" dirty="0"/>
              <a:t>Online Georeferencing Platform</a:t>
            </a:r>
            <a:endParaRPr lang="en-US" sz="2000" b="1" dirty="0"/>
          </a:p>
        </p:txBody>
      </p:sp>
      <p:sp>
        <p:nvSpPr>
          <p:cNvPr id="5" name="TextBox 4"/>
          <p:cNvSpPr txBox="1"/>
          <p:nvPr/>
        </p:nvSpPr>
        <p:spPr>
          <a:xfrm>
            <a:off x="990600" y="6268016"/>
            <a:ext cx="3886200" cy="338554"/>
          </a:xfrm>
          <a:prstGeom prst="rect">
            <a:avLst/>
          </a:prstGeom>
          <a:solidFill>
            <a:srgbClr val="00B0F0">
              <a:alpha val="43000"/>
            </a:srgbClr>
          </a:solidFill>
        </p:spPr>
        <p:txBody>
          <a:bodyPr wrap="square" rtlCol="0">
            <a:spAutoFit/>
          </a:bodyPr>
          <a:lstStyle/>
          <a:p>
            <a:r>
              <a:rPr lang="en-US" sz="1600" b="1" dirty="0"/>
              <a:t>Supports multiple professors and students</a:t>
            </a:r>
          </a:p>
        </p:txBody>
      </p:sp>
      <p:sp>
        <p:nvSpPr>
          <p:cNvPr id="6" name="TextBox 5"/>
          <p:cNvSpPr txBox="1"/>
          <p:nvPr/>
        </p:nvSpPr>
        <p:spPr>
          <a:xfrm>
            <a:off x="4953000" y="6268016"/>
            <a:ext cx="3200400" cy="338554"/>
          </a:xfrm>
          <a:prstGeom prst="rect">
            <a:avLst/>
          </a:prstGeom>
          <a:solidFill>
            <a:srgbClr val="00B0F0">
              <a:alpha val="43000"/>
            </a:srgbClr>
          </a:solidFill>
        </p:spPr>
        <p:txBody>
          <a:bodyPr wrap="square" rtlCol="0">
            <a:spAutoFit/>
          </a:bodyPr>
          <a:lstStyle/>
          <a:p>
            <a:r>
              <a:rPr lang="en-US" sz="1600" dirty="0">
                <a:hlinkClick r:id="rId3"/>
              </a:rPr>
              <a:t>http://warp.worldmap.harvard.edu/</a:t>
            </a:r>
            <a:endParaRPr lang="en-US" sz="1600" dirty="0"/>
          </a:p>
        </p:txBody>
      </p:sp>
      <p:pic>
        <p:nvPicPr>
          <p:cNvPr id="8"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043" y="762000"/>
            <a:ext cx="6211357" cy="5283991"/>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7260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5D71-6A79-4388-BDE9-42D0C1B7CD9A}"/>
              </a:ext>
            </a:extLst>
          </p:cNvPr>
          <p:cNvSpPr>
            <a:spLocks noGrp="1"/>
          </p:cNvSpPr>
          <p:nvPr>
            <p:ph type="title"/>
          </p:nvPr>
        </p:nvSpPr>
        <p:spPr>
          <a:xfrm>
            <a:off x="457200" y="-152400"/>
            <a:ext cx="8229600" cy="1143000"/>
          </a:xfrm>
        </p:spPr>
        <p:txBody>
          <a:bodyPr/>
          <a:lstStyle/>
          <a:p>
            <a:r>
              <a:rPr lang="en-US" dirty="0" err="1"/>
              <a:t>HarvardX</a:t>
            </a:r>
            <a:r>
              <a:rPr lang="en-US" dirty="0"/>
              <a:t> and </a:t>
            </a:r>
            <a:r>
              <a:rPr lang="en-US" dirty="0" err="1"/>
              <a:t>ChinaX</a:t>
            </a:r>
            <a:endParaRPr lang="en-US" dirty="0"/>
          </a:p>
        </p:txBody>
      </p:sp>
      <p:sp>
        <p:nvSpPr>
          <p:cNvPr id="3" name="Content Placeholder 2">
            <a:extLst>
              <a:ext uri="{FF2B5EF4-FFF2-40B4-BE49-F238E27FC236}">
                <a16:creationId xmlns:a16="http://schemas.microsoft.com/office/drawing/2014/main" id="{D6116E75-2536-4F54-881D-4106D382A86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1CEF06-825F-4990-9D3D-F5BBE7467823}"/>
              </a:ext>
            </a:extLst>
          </p:cNvPr>
          <p:cNvPicPr>
            <a:picLocks noChangeAspect="1"/>
          </p:cNvPicPr>
          <p:nvPr/>
        </p:nvPicPr>
        <p:blipFill>
          <a:blip r:embed="rId2"/>
          <a:stretch>
            <a:fillRect/>
          </a:stretch>
        </p:blipFill>
        <p:spPr>
          <a:xfrm>
            <a:off x="0" y="1066800"/>
            <a:ext cx="9144000" cy="5798635"/>
          </a:xfrm>
          <a:prstGeom prst="rect">
            <a:avLst/>
          </a:prstGeom>
        </p:spPr>
      </p:pic>
    </p:spTree>
    <p:extLst>
      <p:ext uri="{BB962C8B-B14F-4D97-AF65-F5344CB8AC3E}">
        <p14:creationId xmlns:p14="http://schemas.microsoft.com/office/powerpoint/2010/main" val="2698082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3BF7-DF7B-40FB-83CF-2F93FDD7C32A}"/>
              </a:ext>
            </a:extLst>
          </p:cNvPr>
          <p:cNvSpPr>
            <a:spLocks noGrp="1"/>
          </p:cNvSpPr>
          <p:nvPr>
            <p:ph type="title"/>
          </p:nvPr>
        </p:nvSpPr>
        <p:spPr/>
        <p:txBody>
          <a:bodyPr>
            <a:normAutofit fontScale="90000"/>
          </a:bodyPr>
          <a:lstStyle/>
          <a:p>
            <a:r>
              <a:rPr lang="en-US" dirty="0"/>
              <a:t>BARI (Boston Area Research Initiative)</a:t>
            </a:r>
          </a:p>
        </p:txBody>
      </p:sp>
      <p:sp>
        <p:nvSpPr>
          <p:cNvPr id="3" name="Content Placeholder 2">
            <a:extLst>
              <a:ext uri="{FF2B5EF4-FFF2-40B4-BE49-F238E27FC236}">
                <a16:creationId xmlns:a16="http://schemas.microsoft.com/office/drawing/2014/main" id="{930C75B6-15B0-4E26-8257-9C25C6229A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4819EF3-B48B-4A51-A733-D3A603577A01}"/>
              </a:ext>
            </a:extLst>
          </p:cNvPr>
          <p:cNvPicPr>
            <a:picLocks noChangeAspect="1"/>
          </p:cNvPicPr>
          <p:nvPr/>
        </p:nvPicPr>
        <p:blipFill>
          <a:blip r:embed="rId2"/>
          <a:stretch>
            <a:fillRect/>
          </a:stretch>
        </p:blipFill>
        <p:spPr>
          <a:xfrm>
            <a:off x="0" y="1447800"/>
            <a:ext cx="9144000" cy="5133734"/>
          </a:xfrm>
          <a:prstGeom prst="rect">
            <a:avLst/>
          </a:prstGeom>
        </p:spPr>
      </p:pic>
    </p:spTree>
    <p:extLst>
      <p:ext uri="{BB962C8B-B14F-4D97-AF65-F5344CB8AC3E}">
        <p14:creationId xmlns:p14="http://schemas.microsoft.com/office/powerpoint/2010/main" val="3971055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Dataverse Platform</a:t>
            </a:r>
            <a:br>
              <a:rPr lang="en-US" dirty="0"/>
            </a:br>
            <a:r>
              <a:rPr lang="en-US" sz="2700" dirty="0"/>
              <a:t>(Social Science Archive)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729" y="1844824"/>
            <a:ext cx="7802711" cy="4534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355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3276" y="228600"/>
            <a:ext cx="6479124" cy="400110"/>
          </a:xfrm>
          <a:prstGeom prst="rect">
            <a:avLst/>
          </a:prstGeom>
          <a:solidFill>
            <a:srgbClr val="00B0F0">
              <a:alpha val="43000"/>
            </a:srgbClr>
          </a:solidFill>
        </p:spPr>
        <p:txBody>
          <a:bodyPr wrap="square" rtlCol="0">
            <a:spAutoFit/>
          </a:bodyPr>
          <a:lstStyle/>
          <a:p>
            <a:pPr algn="ctr"/>
            <a:r>
              <a:rPr lang="en-US" sz="2000" dirty="0" err="1"/>
              <a:t>Dataverse</a:t>
            </a:r>
            <a:r>
              <a:rPr lang="en-US" sz="2000" dirty="0"/>
              <a:t> &lt;–&gt; </a:t>
            </a:r>
            <a:r>
              <a:rPr lang="en-US" sz="2000" dirty="0" err="1"/>
              <a:t>WorldMap</a:t>
            </a:r>
            <a:r>
              <a:rPr lang="en-US" sz="2000" dirty="0"/>
              <a:t> Integration via Table Geocoding</a:t>
            </a:r>
          </a:p>
        </p:txBody>
      </p:sp>
      <p:sp>
        <p:nvSpPr>
          <p:cNvPr id="5" name="TextBox 4"/>
          <p:cNvSpPr txBox="1"/>
          <p:nvPr/>
        </p:nvSpPr>
        <p:spPr>
          <a:xfrm>
            <a:off x="76200" y="6172200"/>
            <a:ext cx="4267200" cy="338554"/>
          </a:xfrm>
          <a:prstGeom prst="rect">
            <a:avLst/>
          </a:prstGeom>
          <a:solidFill>
            <a:srgbClr val="00B0F0">
              <a:alpha val="43000"/>
            </a:srgbClr>
          </a:solidFill>
        </p:spPr>
        <p:txBody>
          <a:bodyPr wrap="square" rtlCol="0">
            <a:spAutoFit/>
          </a:bodyPr>
          <a:lstStyle/>
          <a:p>
            <a:r>
              <a:rPr lang="en-US" sz="1600" b="1" dirty="0"/>
              <a:t>Faculty: Robert Sampson (Sociology) and others</a:t>
            </a:r>
          </a:p>
        </p:txBody>
      </p:sp>
      <p:sp>
        <p:nvSpPr>
          <p:cNvPr id="6" name="TextBox 5"/>
          <p:cNvSpPr txBox="1"/>
          <p:nvPr/>
        </p:nvSpPr>
        <p:spPr>
          <a:xfrm>
            <a:off x="4495800" y="6172200"/>
            <a:ext cx="4495800" cy="584775"/>
          </a:xfrm>
          <a:prstGeom prst="rect">
            <a:avLst/>
          </a:prstGeom>
          <a:solidFill>
            <a:srgbClr val="00B0F0">
              <a:alpha val="43000"/>
            </a:srgbClr>
          </a:solidFill>
        </p:spPr>
        <p:txBody>
          <a:bodyPr wrap="square" rtlCol="0">
            <a:spAutoFit/>
          </a:bodyPr>
          <a:lstStyle/>
          <a:p>
            <a:r>
              <a:rPr lang="en-US" sz="1600" dirty="0">
                <a:hlinkClick r:id="rId3"/>
              </a:rPr>
              <a:t>http://datascience.iq.harvard.edu/blog/bari-project-integrating-dataverse-worldmap</a:t>
            </a:r>
            <a:r>
              <a:rPr lang="en-US" sz="1600" dirty="0"/>
              <a:t> </a:t>
            </a:r>
          </a:p>
        </p:txBody>
      </p:sp>
      <p:pic>
        <p:nvPicPr>
          <p:cNvPr id="8" name="E4D47360-C1E0-469D-95A6-21FD9E0FFF78" descr="01828F5B-4B39-4278-9FDF-87B8863ED167@f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954" y="3184634"/>
            <a:ext cx="3135492" cy="27456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836796"/>
            <a:ext cx="3963413" cy="259220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6" cstate="print"/>
          <a:srcRect/>
          <a:stretch>
            <a:fillRect/>
          </a:stretch>
        </p:blipFill>
        <p:spPr bwMode="auto">
          <a:xfrm>
            <a:off x="5438695" y="2011479"/>
            <a:ext cx="3095705" cy="606546"/>
          </a:xfrm>
          <a:prstGeom prst="rect">
            <a:avLst/>
          </a:prstGeom>
          <a:noFill/>
          <a:ln w="9525">
            <a:noFill/>
            <a:miter lim="800000"/>
            <a:headEnd/>
            <a:tailEnd/>
          </a:ln>
        </p:spPr>
      </p:pic>
      <p:sp>
        <p:nvSpPr>
          <p:cNvPr id="11" name="Right Arrow 10"/>
          <p:cNvSpPr/>
          <p:nvPr/>
        </p:nvSpPr>
        <p:spPr>
          <a:xfrm>
            <a:off x="2362706" y="2072436"/>
            <a:ext cx="290560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Geocoding  Service</a:t>
            </a:r>
          </a:p>
        </p:txBody>
      </p:sp>
      <p:sp>
        <p:nvSpPr>
          <p:cNvPr id="12" name="Right Arrow 11"/>
          <p:cNvSpPr/>
          <p:nvPr/>
        </p:nvSpPr>
        <p:spPr>
          <a:xfrm rot="5400000">
            <a:off x="6412335" y="2778588"/>
            <a:ext cx="6637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1" name="Picture 7" descr="The Dataverse Proj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066800"/>
            <a:ext cx="3213100" cy="114988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77244" y="3899118"/>
            <a:ext cx="4255594" cy="1815882"/>
          </a:xfrm>
          <a:prstGeom prst="rect">
            <a:avLst/>
          </a:prstGeom>
          <a:solidFill>
            <a:srgbClr val="00B0F0">
              <a:alpha val="43000"/>
            </a:srgbClr>
          </a:solidFill>
        </p:spPr>
        <p:txBody>
          <a:bodyPr wrap="square" rtlCol="0">
            <a:spAutoFit/>
          </a:bodyPr>
          <a:lstStyle/>
          <a:p>
            <a:pPr marL="285750" indent="-285750">
              <a:buFont typeface="Arial" panose="020B0604020202020204" pitchFamily="34" charset="0"/>
              <a:buChar char="•"/>
            </a:pPr>
            <a:r>
              <a:rPr lang="en-US" sz="1600" dirty="0" err="1"/>
              <a:t>Dataverse</a:t>
            </a:r>
            <a:r>
              <a:rPr lang="en-US" sz="1600" dirty="0"/>
              <a:t> is industrial-strength archive for social science data.  </a:t>
            </a:r>
          </a:p>
          <a:p>
            <a:pPr marL="285750" indent="-285750">
              <a:buFont typeface="Arial" panose="020B0604020202020204" pitchFamily="34" charset="0"/>
              <a:buChar char="•"/>
            </a:pPr>
            <a:r>
              <a:rPr lang="en-US" sz="1600" dirty="0" err="1"/>
              <a:t>WorldMap</a:t>
            </a:r>
            <a:r>
              <a:rPr lang="en-US" sz="1600" dirty="0"/>
              <a:t> is scalable </a:t>
            </a:r>
            <a:r>
              <a:rPr lang="en-US" sz="1600" dirty="0" err="1"/>
              <a:t>geovisualization</a:t>
            </a:r>
            <a:r>
              <a:rPr lang="en-US" sz="1600" dirty="0"/>
              <a:t> platform.  </a:t>
            </a:r>
          </a:p>
          <a:p>
            <a:pPr marL="285750" indent="-285750">
              <a:buFont typeface="Arial" panose="020B0604020202020204" pitchFamily="34" charset="0"/>
              <a:buChar char="•"/>
            </a:pPr>
            <a:r>
              <a:rPr lang="en-US" sz="1600" dirty="0"/>
              <a:t>Connect them to let researchers visualize their data spatially without leaving the comfort of their social science platform.</a:t>
            </a:r>
            <a:endParaRPr lang="en-US" sz="1600" b="1" dirty="0"/>
          </a:p>
        </p:txBody>
      </p:sp>
    </p:spTree>
    <p:extLst>
      <p:ext uri="{BB962C8B-B14F-4D97-AF65-F5344CB8AC3E}">
        <p14:creationId xmlns:p14="http://schemas.microsoft.com/office/powerpoint/2010/main" val="3006162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4B43-5205-4A57-8874-014CC6077B48}"/>
              </a:ext>
            </a:extLst>
          </p:cNvPr>
          <p:cNvSpPr>
            <a:spLocks noGrp="1"/>
          </p:cNvSpPr>
          <p:nvPr>
            <p:ph type="title"/>
          </p:nvPr>
        </p:nvSpPr>
        <p:spPr/>
        <p:txBody>
          <a:bodyPr/>
          <a:lstStyle/>
          <a:p>
            <a:r>
              <a:rPr lang="en-US" dirty="0"/>
              <a:t>Demo of basic </a:t>
            </a:r>
            <a:r>
              <a:rPr lang="en-US" dirty="0" err="1"/>
              <a:t>WorldMap</a:t>
            </a:r>
            <a:r>
              <a:rPr lang="en-US" dirty="0"/>
              <a:t> functions</a:t>
            </a:r>
          </a:p>
        </p:txBody>
      </p:sp>
      <p:sp>
        <p:nvSpPr>
          <p:cNvPr id="3" name="Content Placeholder 2">
            <a:extLst>
              <a:ext uri="{FF2B5EF4-FFF2-40B4-BE49-F238E27FC236}">
                <a16:creationId xmlns:a16="http://schemas.microsoft.com/office/drawing/2014/main" id="{DB6C3AB8-CD36-4F29-A063-CB566E35611A}"/>
              </a:ext>
            </a:extLst>
          </p:cNvPr>
          <p:cNvSpPr>
            <a:spLocks noGrp="1"/>
          </p:cNvSpPr>
          <p:nvPr>
            <p:ph idx="1"/>
          </p:nvPr>
        </p:nvSpPr>
        <p:spPr/>
        <p:txBody>
          <a:bodyPr/>
          <a:lstStyle/>
          <a:p>
            <a:r>
              <a:rPr lang="en-US" dirty="0"/>
              <a:t>Creating a map</a:t>
            </a:r>
          </a:p>
          <a:p>
            <a:r>
              <a:rPr lang="en-US" dirty="0"/>
              <a:t>Searching for data</a:t>
            </a:r>
          </a:p>
          <a:p>
            <a:r>
              <a:rPr lang="en-US" dirty="0"/>
              <a:t>Adding a layer</a:t>
            </a:r>
          </a:p>
          <a:p>
            <a:r>
              <a:rPr lang="en-US" dirty="0"/>
              <a:t>Styling a layer</a:t>
            </a:r>
          </a:p>
          <a:p>
            <a:r>
              <a:rPr lang="en-US" dirty="0"/>
              <a:t>Sharing a layer</a:t>
            </a:r>
          </a:p>
          <a:p>
            <a:r>
              <a:rPr lang="en-US" dirty="0"/>
              <a:t>Sharing a map</a:t>
            </a:r>
          </a:p>
          <a:p>
            <a:r>
              <a:rPr lang="en-US" dirty="0"/>
              <a:t>Saving a map</a:t>
            </a:r>
          </a:p>
        </p:txBody>
      </p:sp>
    </p:spTree>
    <p:extLst>
      <p:ext uri="{BB962C8B-B14F-4D97-AF65-F5344CB8AC3E}">
        <p14:creationId xmlns:p14="http://schemas.microsoft.com/office/powerpoint/2010/main" val="1072552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B947B-9E20-4E80-A631-F1BB3F52DE07}"/>
              </a:ext>
            </a:extLst>
          </p:cNvPr>
          <p:cNvSpPr>
            <a:spLocks noGrp="1"/>
          </p:cNvSpPr>
          <p:nvPr>
            <p:ph type="title"/>
          </p:nvPr>
        </p:nvSpPr>
        <p:spPr/>
        <p:txBody>
          <a:bodyPr/>
          <a:lstStyle/>
          <a:p>
            <a:r>
              <a:rPr lang="en-US" dirty="0" err="1"/>
              <a:t>WorldMap</a:t>
            </a:r>
            <a:r>
              <a:rPr lang="en-US" dirty="0"/>
              <a:t> Sustainability</a:t>
            </a:r>
          </a:p>
        </p:txBody>
      </p:sp>
      <p:sp>
        <p:nvSpPr>
          <p:cNvPr id="3" name="Content Placeholder 2">
            <a:extLst>
              <a:ext uri="{FF2B5EF4-FFF2-40B4-BE49-F238E27FC236}">
                <a16:creationId xmlns:a16="http://schemas.microsoft.com/office/drawing/2014/main" id="{16862F62-2459-410F-94F8-A02C950533C0}"/>
              </a:ext>
            </a:extLst>
          </p:cNvPr>
          <p:cNvSpPr>
            <a:spLocks noGrp="1"/>
          </p:cNvSpPr>
          <p:nvPr>
            <p:ph idx="1"/>
          </p:nvPr>
        </p:nvSpPr>
        <p:spPr/>
        <p:txBody>
          <a:bodyPr>
            <a:normAutofit/>
          </a:bodyPr>
          <a:lstStyle/>
          <a:p>
            <a:r>
              <a:rPr lang="en-US" dirty="0"/>
              <a:t>The </a:t>
            </a:r>
            <a:r>
              <a:rPr lang="en-US" dirty="0" err="1"/>
              <a:t>WorldMap</a:t>
            </a:r>
            <a:r>
              <a:rPr lang="en-US" dirty="0"/>
              <a:t> project is 10 years old and facing challenges on sustainability. </a:t>
            </a:r>
          </a:p>
          <a:p>
            <a:r>
              <a:rPr lang="en-US" dirty="0"/>
              <a:t>We are actively working on a long-term solution for the platform and content.</a:t>
            </a:r>
          </a:p>
          <a:p>
            <a:r>
              <a:rPr lang="en-US" dirty="0"/>
              <a:t>Users may experience some changes in the next 6 to 12 months. </a:t>
            </a:r>
          </a:p>
          <a:p>
            <a:r>
              <a:rPr lang="en-US" dirty="0"/>
              <a:t>We will do our best to keep everyone posted as we know more and maintain continuity.</a:t>
            </a:r>
          </a:p>
        </p:txBody>
      </p:sp>
    </p:spTree>
    <p:extLst>
      <p:ext uri="{BB962C8B-B14F-4D97-AF65-F5344CB8AC3E}">
        <p14:creationId xmlns:p14="http://schemas.microsoft.com/office/powerpoint/2010/main" val="3386916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038F-62D5-4537-B2AE-523221580A91}"/>
              </a:ext>
            </a:extLst>
          </p:cNvPr>
          <p:cNvSpPr>
            <a:spLocks noGrp="1"/>
          </p:cNvSpPr>
          <p:nvPr>
            <p:ph type="title"/>
          </p:nvPr>
        </p:nvSpPr>
        <p:spPr/>
        <p:txBody>
          <a:bodyPr/>
          <a:lstStyle/>
          <a:p>
            <a:r>
              <a:rPr lang="en-US" dirty="0"/>
              <a:t>A couple other initiatives…</a:t>
            </a:r>
          </a:p>
        </p:txBody>
      </p:sp>
      <p:sp>
        <p:nvSpPr>
          <p:cNvPr id="3" name="Content Placeholder 2">
            <a:extLst>
              <a:ext uri="{FF2B5EF4-FFF2-40B4-BE49-F238E27FC236}">
                <a16:creationId xmlns:a16="http://schemas.microsoft.com/office/drawing/2014/main" id="{CDC1CBE5-2C1F-4E4C-8080-2435F401C5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16841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rotWithShape="1">
          <a:blip r:embed="rId3">
            <a:alphaModFix/>
          </a:blip>
          <a:srcRect/>
          <a:stretch/>
        </p:blipFill>
        <p:spPr>
          <a:xfrm>
            <a:off x="1588" y="858838"/>
            <a:ext cx="1588" cy="1588"/>
          </a:xfrm>
          <a:prstGeom prst="rect">
            <a:avLst/>
          </a:prstGeom>
          <a:noFill/>
          <a:ln>
            <a:noFill/>
          </a:ln>
        </p:spPr>
      </p:pic>
      <p:sp>
        <p:nvSpPr>
          <p:cNvPr id="73" name="Google Shape;73;p15"/>
          <p:cNvSpPr txBox="1">
            <a:spLocks noGrp="1"/>
          </p:cNvSpPr>
          <p:nvPr>
            <p:ph type="title"/>
          </p:nvPr>
        </p:nvSpPr>
        <p:spPr>
          <a:xfrm>
            <a:off x="311700" y="286138"/>
            <a:ext cx="8520600" cy="572700"/>
          </a:xfrm>
          <a:prstGeom prst="rect">
            <a:avLst/>
          </a:prstGeom>
          <a:noFill/>
          <a:ln>
            <a:noFill/>
          </a:ln>
        </p:spPr>
        <p:txBody>
          <a:bodyPr spcFirstLastPara="1" vert="horz" wrap="square" lIns="91425" tIns="91425" rIns="91425" bIns="91425" rtlCol="0" anchor="t" anchorCtr="0">
            <a:noAutofit/>
          </a:bodyPr>
          <a:lstStyle/>
          <a:p>
            <a:r>
              <a:rPr lang="en-US" sz="3600" dirty="0"/>
              <a:t>“Big” geospatial data: even a million features</a:t>
            </a:r>
            <a:endParaRPr sz="3600" dirty="0"/>
          </a:p>
        </p:txBody>
      </p:sp>
      <p:sp>
        <p:nvSpPr>
          <p:cNvPr id="74" name="Google Shape;74;p15"/>
          <p:cNvSpPr txBox="1">
            <a:spLocks noGrp="1"/>
          </p:cNvSpPr>
          <p:nvPr>
            <p:ph type="body" idx="1"/>
          </p:nvPr>
        </p:nvSpPr>
        <p:spPr>
          <a:xfrm>
            <a:off x="297412" y="1295400"/>
            <a:ext cx="8520600" cy="3416400"/>
          </a:xfrm>
          <a:prstGeom prst="rect">
            <a:avLst/>
          </a:prstGeom>
          <a:noFill/>
          <a:ln>
            <a:noFill/>
          </a:ln>
        </p:spPr>
        <p:txBody>
          <a:bodyPr spcFirstLastPara="1" vert="horz" wrap="square" lIns="91425" tIns="91425" rIns="91425" bIns="91425" rtlCol="0" anchor="t" anchorCtr="0">
            <a:noAutofit/>
          </a:bodyPr>
          <a:lstStyle/>
          <a:p>
            <a:pPr marL="385763" indent="-315913">
              <a:lnSpc>
                <a:spcPct val="90000"/>
              </a:lnSpc>
              <a:buClr>
                <a:srgbClr val="000000"/>
              </a:buClr>
              <a:buSzPts val="1600"/>
              <a:buFont typeface="Calibri"/>
              <a:buChar char="•"/>
            </a:pPr>
            <a:r>
              <a:rPr lang="en-US" sz="2400" dirty="0">
                <a:solidFill>
                  <a:srgbClr val="000000"/>
                </a:solidFill>
              </a:rPr>
              <a:t>Most sets of geographic features are modest: thousands to millions in size.  But...</a:t>
            </a:r>
            <a:endParaRPr sz="2400" dirty="0">
              <a:solidFill>
                <a:srgbClr val="000000"/>
              </a:solidFill>
            </a:endParaRPr>
          </a:p>
          <a:p>
            <a:pPr marL="385763" indent="-315913">
              <a:lnSpc>
                <a:spcPct val="90000"/>
              </a:lnSpc>
              <a:spcBef>
                <a:spcPts val="750"/>
              </a:spcBef>
              <a:buClr>
                <a:srgbClr val="000000"/>
              </a:buClr>
              <a:buSzPts val="1600"/>
              <a:buFont typeface="Calibri"/>
              <a:buChar char="•"/>
            </a:pPr>
            <a:r>
              <a:rPr lang="en-US" sz="2400" dirty="0">
                <a:solidFill>
                  <a:srgbClr val="000000"/>
                </a:solidFill>
              </a:rPr>
              <a:t>Increasing spatial resolution is changing this: e.g. National Hydro Datasets Medium Res -&gt; ~3M reaches, High Res -&gt; ~30M reaches. Similar for gridded data, e.g. 10m DEM -&gt; 1m Lidar-based 3DEP increases volume 100x.</a:t>
            </a:r>
            <a:endParaRPr sz="2400" dirty="0">
              <a:solidFill>
                <a:srgbClr val="000000"/>
              </a:solidFill>
            </a:endParaRPr>
          </a:p>
          <a:p>
            <a:pPr marL="385763" indent="-315913">
              <a:lnSpc>
                <a:spcPct val="90000"/>
              </a:lnSpc>
              <a:spcBef>
                <a:spcPts val="750"/>
              </a:spcBef>
              <a:buClr>
                <a:srgbClr val="000000"/>
              </a:buClr>
              <a:buSzPts val="1600"/>
              <a:buFont typeface="Calibri"/>
              <a:buChar char="•"/>
            </a:pPr>
            <a:r>
              <a:rPr lang="en-US" sz="2400" dirty="0">
                <a:solidFill>
                  <a:srgbClr val="000000"/>
                </a:solidFill>
              </a:rPr>
              <a:t>Time is changing this: multiple observations and predictions for multiple feature properties quickly combine into billions of records. </a:t>
            </a:r>
            <a:endParaRPr sz="2400" dirty="0">
              <a:solidFill>
                <a:srgbClr val="000000"/>
              </a:solidFill>
            </a:endParaRPr>
          </a:p>
          <a:p>
            <a:pPr marL="385763" indent="-315913">
              <a:lnSpc>
                <a:spcPct val="90000"/>
              </a:lnSpc>
              <a:spcBef>
                <a:spcPts val="750"/>
              </a:spcBef>
              <a:buClr>
                <a:srgbClr val="000000"/>
              </a:buClr>
              <a:buSzPts val="1600"/>
              <a:buFont typeface="Calibri"/>
              <a:buChar char="•"/>
            </a:pPr>
            <a:r>
              <a:rPr lang="en-US" sz="2400" dirty="0">
                <a:solidFill>
                  <a:srgbClr val="000000"/>
                </a:solidFill>
              </a:rPr>
              <a:t>Traditional GIS software struggles to access and visualize, let alone analyze such scales and structures of datasets. </a:t>
            </a:r>
            <a:endParaRPr sz="2400" dirty="0">
              <a:solidFill>
                <a:srgbClr val="000000"/>
              </a:solidFill>
            </a:endParaRPr>
          </a:p>
          <a:p>
            <a:pPr marL="385763" indent="-315913">
              <a:lnSpc>
                <a:spcPct val="90000"/>
              </a:lnSpc>
              <a:spcBef>
                <a:spcPts val="750"/>
              </a:spcBef>
              <a:buClr>
                <a:srgbClr val="000000"/>
              </a:buClr>
              <a:buSzPts val="1600"/>
              <a:buFont typeface="Calibri"/>
              <a:buChar char="•"/>
            </a:pPr>
            <a:r>
              <a:rPr lang="en-US" sz="2400" dirty="0">
                <a:solidFill>
                  <a:srgbClr val="000000"/>
                </a:solidFill>
              </a:rPr>
              <a:t>Datasets with 1-100 billion records are becoming common in academic, business, and government domains</a:t>
            </a:r>
            <a:endParaRPr sz="2400" dirty="0">
              <a:solidFill>
                <a:srgbClr val="000000"/>
              </a:solidFill>
            </a:endParaRPr>
          </a:p>
          <a:p>
            <a:pPr indent="-228600">
              <a:buNone/>
            </a:pPr>
            <a:endParaRPr sz="2400" dirty="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Harvesting geo-tweets </a:t>
            </a:r>
            <a:br>
              <a:rPr lang="en-US" dirty="0"/>
            </a:br>
            <a:r>
              <a:rPr lang="en-US" dirty="0"/>
              <a:t>from 2012 to present</a:t>
            </a:r>
          </a:p>
        </p:txBody>
      </p:sp>
      <p:sp>
        <p:nvSpPr>
          <p:cNvPr id="3" name="Content Placeholder 2"/>
          <p:cNvSpPr>
            <a:spLocks noGrp="1"/>
          </p:cNvSpPr>
          <p:nvPr>
            <p:ph idx="1"/>
          </p:nvPr>
        </p:nvSpPr>
        <p:spPr>
          <a:xfrm>
            <a:off x="457200" y="1752600"/>
            <a:ext cx="8229600" cy="4525963"/>
          </a:xfrm>
        </p:spPr>
        <p:txBody>
          <a:bodyPr>
            <a:normAutofit/>
          </a:bodyPr>
          <a:lstStyle/>
          <a:p>
            <a:r>
              <a:rPr lang="en-US" dirty="0"/>
              <a:t>The CGA has been running a geo-tweet harvester since October 2012</a:t>
            </a:r>
          </a:p>
          <a:p>
            <a:r>
              <a:rPr lang="en-US" dirty="0"/>
              <a:t>About 1% of tweets contain GPS coordinates from the originating device or ~400,000 per day</a:t>
            </a:r>
          </a:p>
          <a:p>
            <a:r>
              <a:rPr lang="en-US" dirty="0"/>
              <a:t>Total tweets harvested: about 8 billion</a:t>
            </a:r>
          </a:p>
          <a:p>
            <a:endParaRPr lang="en-US" dirty="0"/>
          </a:p>
          <a:p>
            <a:pPr marL="0" indent="0">
              <a:buNone/>
            </a:pPr>
            <a:endParaRPr lang="en-US" dirty="0"/>
          </a:p>
        </p:txBody>
      </p:sp>
    </p:spTree>
    <p:extLst>
      <p:ext uri="{BB962C8B-B14F-4D97-AF65-F5344CB8AC3E}">
        <p14:creationId xmlns:p14="http://schemas.microsoft.com/office/powerpoint/2010/main" val="159126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6549-0115-434B-B897-CB664A751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BC645F-0B95-4F84-AD9C-0C2C6B3C38B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E092677-4709-4C9D-9E48-17C021AF4739}"/>
              </a:ext>
            </a:extLst>
          </p:cNvPr>
          <p:cNvPicPr>
            <a:picLocks noChangeAspect="1"/>
          </p:cNvPicPr>
          <p:nvPr/>
        </p:nvPicPr>
        <p:blipFill>
          <a:blip r:embed="rId2"/>
          <a:stretch>
            <a:fillRect/>
          </a:stretch>
        </p:blipFill>
        <p:spPr>
          <a:xfrm>
            <a:off x="0" y="990600"/>
            <a:ext cx="9144000" cy="4071515"/>
          </a:xfrm>
          <a:prstGeom prst="rect">
            <a:avLst/>
          </a:prstGeom>
        </p:spPr>
      </p:pic>
      <p:sp>
        <p:nvSpPr>
          <p:cNvPr id="6" name="Rectangle 5">
            <a:extLst>
              <a:ext uri="{FF2B5EF4-FFF2-40B4-BE49-F238E27FC236}">
                <a16:creationId xmlns:a16="http://schemas.microsoft.com/office/drawing/2014/main" id="{54A6FA24-31D2-4BFD-BED7-9E99DCFF5AA4}"/>
              </a:ext>
            </a:extLst>
          </p:cNvPr>
          <p:cNvSpPr/>
          <p:nvPr/>
        </p:nvSpPr>
        <p:spPr>
          <a:xfrm>
            <a:off x="152400" y="6124059"/>
            <a:ext cx="9388929" cy="369332"/>
          </a:xfrm>
          <a:prstGeom prst="rect">
            <a:avLst/>
          </a:prstGeom>
        </p:spPr>
        <p:txBody>
          <a:bodyPr wrap="square">
            <a:spAutoFit/>
          </a:bodyPr>
          <a:lstStyle/>
          <a:p>
            <a:r>
              <a:rPr lang="en-US" dirty="0">
                <a:hlinkClick r:id="rId3"/>
              </a:rPr>
              <a:t>https://www.nytimes.com/interactive/2018/upshot/election-2016-voting-precinct-maps.html</a:t>
            </a:r>
            <a:endParaRPr lang="en-US" dirty="0"/>
          </a:p>
        </p:txBody>
      </p:sp>
    </p:spTree>
    <p:extLst>
      <p:ext uri="{BB962C8B-B14F-4D97-AF65-F5344CB8AC3E}">
        <p14:creationId xmlns:p14="http://schemas.microsoft.com/office/powerpoint/2010/main" val="1971190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0D6A-D44B-4C35-B0CB-D4DE1A39B162}"/>
              </a:ext>
            </a:extLst>
          </p:cNvPr>
          <p:cNvSpPr>
            <a:spLocks noGrp="1"/>
          </p:cNvSpPr>
          <p:nvPr>
            <p:ph type="title"/>
          </p:nvPr>
        </p:nvSpPr>
        <p:spPr/>
        <p:txBody>
          <a:bodyPr/>
          <a:lstStyle/>
          <a:p>
            <a:r>
              <a:rPr lang="en-US" dirty="0"/>
              <a:t>What is a geo-tweet?</a:t>
            </a:r>
          </a:p>
        </p:txBody>
      </p:sp>
      <p:sp>
        <p:nvSpPr>
          <p:cNvPr id="3" name="Content Placeholder 2">
            <a:extLst>
              <a:ext uri="{FF2B5EF4-FFF2-40B4-BE49-F238E27FC236}">
                <a16:creationId xmlns:a16="http://schemas.microsoft.com/office/drawing/2014/main" id="{32A5B5F9-5579-4B0D-9575-CEC9F8C04F37}"/>
              </a:ext>
            </a:extLst>
          </p:cNvPr>
          <p:cNvSpPr>
            <a:spLocks noGrp="1"/>
          </p:cNvSpPr>
          <p:nvPr>
            <p:ph idx="1"/>
          </p:nvPr>
        </p:nvSpPr>
        <p:spPr>
          <a:xfrm>
            <a:off x="457200" y="1371600"/>
            <a:ext cx="8229600" cy="4525963"/>
          </a:xfrm>
        </p:spPr>
        <p:txBody>
          <a:bodyPr>
            <a:normAutofit fontScale="92500" lnSpcReduction="20000"/>
          </a:bodyPr>
          <a:lstStyle/>
          <a:p>
            <a:r>
              <a:rPr lang="en-US" dirty="0"/>
              <a:t>A tweet that when harvested via the twitter API, contains a latitude/longitude coordinate describing the place it was tweeted from as provided by the GPS receiver on board the device used to write the tweet.</a:t>
            </a:r>
          </a:p>
          <a:p>
            <a:r>
              <a:rPr lang="en-US" dirty="0"/>
              <a:t>All tweets also have a time stamp so geo-tweets represent a unique form of public record which is </a:t>
            </a:r>
            <a:r>
              <a:rPr lang="en-US" dirty="0" err="1"/>
              <a:t>spatio</a:t>
            </a:r>
            <a:r>
              <a:rPr lang="en-US" dirty="0"/>
              <a:t>-temporal in nature.</a:t>
            </a:r>
          </a:p>
          <a:p>
            <a:r>
              <a:rPr lang="en-US" dirty="0"/>
              <a:t>For all utterances one knows the precise time, location, user name, and language.</a:t>
            </a:r>
          </a:p>
          <a:p>
            <a:r>
              <a:rPr lang="en-US" dirty="0"/>
              <a:t>To request geo-tweets:</a:t>
            </a:r>
          </a:p>
        </p:txBody>
      </p:sp>
      <p:sp>
        <p:nvSpPr>
          <p:cNvPr id="4" name="Rectangle 3">
            <a:extLst>
              <a:ext uri="{FF2B5EF4-FFF2-40B4-BE49-F238E27FC236}">
                <a16:creationId xmlns:a16="http://schemas.microsoft.com/office/drawing/2014/main" id="{B7DD0DA5-9D14-4DCC-8374-BC9789338913}"/>
              </a:ext>
            </a:extLst>
          </p:cNvPr>
          <p:cNvSpPr/>
          <p:nvPr/>
        </p:nvSpPr>
        <p:spPr>
          <a:xfrm>
            <a:off x="438150" y="5907088"/>
            <a:ext cx="8839200" cy="369332"/>
          </a:xfrm>
          <a:prstGeom prst="rect">
            <a:avLst/>
          </a:prstGeom>
        </p:spPr>
        <p:txBody>
          <a:bodyPr wrap="square">
            <a:spAutoFit/>
          </a:bodyPr>
          <a:lstStyle/>
          <a:p>
            <a:r>
              <a:rPr lang="en-US" dirty="0">
                <a:hlinkClick r:id="rId2"/>
              </a:rPr>
              <a:t>https://dataverse.harvard.edu/dataset.xhtml?persistentId=doi:10.7910/DVN/3NCMB6</a:t>
            </a:r>
            <a:endParaRPr lang="en-US" dirty="0"/>
          </a:p>
        </p:txBody>
      </p:sp>
    </p:spTree>
    <p:extLst>
      <p:ext uri="{BB962C8B-B14F-4D97-AF65-F5344CB8AC3E}">
        <p14:creationId xmlns:p14="http://schemas.microsoft.com/office/powerpoint/2010/main" val="1017993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990600" y="762000"/>
            <a:ext cx="7886700" cy="702675"/>
          </a:xfrm>
          <a:prstGeom prst="rect">
            <a:avLst/>
          </a:prstGeom>
          <a:noFill/>
          <a:ln>
            <a:noFill/>
          </a:ln>
        </p:spPr>
        <p:txBody>
          <a:bodyPr spcFirstLastPara="1" vert="horz" wrap="square" lIns="68569" tIns="68569" rIns="68569" bIns="68569" rtlCol="0" anchor="ctr" anchorCtr="0">
            <a:noAutofit/>
          </a:bodyPr>
          <a:lstStyle/>
          <a:p>
            <a:pPr algn="l">
              <a:lnSpc>
                <a:spcPct val="90000"/>
              </a:lnSpc>
              <a:spcBef>
                <a:spcPts val="0"/>
              </a:spcBef>
              <a:buClr>
                <a:schemeClr val="dk1"/>
              </a:buClr>
              <a:buSzPts val="4400"/>
            </a:pPr>
            <a:r>
              <a:rPr lang="en-US" sz="4000" dirty="0" err="1">
                <a:latin typeface="Calibri"/>
                <a:ea typeface="Calibri"/>
                <a:cs typeface="Calibri"/>
                <a:sym typeface="Calibri"/>
              </a:rPr>
              <a:t>OmniSci</a:t>
            </a:r>
            <a:r>
              <a:rPr lang="en-US" sz="4000" dirty="0">
                <a:latin typeface="Calibri"/>
                <a:ea typeface="Calibri"/>
                <a:cs typeface="Calibri"/>
                <a:sym typeface="Calibri"/>
              </a:rPr>
              <a:t> / Harvard Collaboration</a:t>
            </a:r>
            <a:endParaRPr sz="4000" dirty="0">
              <a:latin typeface="Calibri"/>
              <a:ea typeface="Calibri"/>
              <a:cs typeface="Calibri"/>
              <a:sym typeface="Calibri"/>
            </a:endParaRPr>
          </a:p>
        </p:txBody>
      </p:sp>
      <p:sp>
        <p:nvSpPr>
          <p:cNvPr id="101" name="Google Shape;101;p15"/>
          <p:cNvSpPr txBox="1">
            <a:spLocks noGrp="1"/>
          </p:cNvSpPr>
          <p:nvPr>
            <p:ph type="body" idx="1"/>
          </p:nvPr>
        </p:nvSpPr>
        <p:spPr>
          <a:xfrm>
            <a:off x="657169" y="1869488"/>
            <a:ext cx="8093250" cy="3741075"/>
          </a:xfrm>
          <a:prstGeom prst="rect">
            <a:avLst/>
          </a:prstGeom>
          <a:noFill/>
          <a:ln>
            <a:noFill/>
          </a:ln>
        </p:spPr>
        <p:txBody>
          <a:bodyPr spcFirstLastPara="1" vert="horz" wrap="square" lIns="68569" tIns="68569" rIns="68569" bIns="68569" rtlCol="0" anchor="t" anchorCtr="0">
            <a:noAutofit/>
          </a:bodyPr>
          <a:lstStyle/>
          <a:p>
            <a:pPr indent="-280988">
              <a:lnSpc>
                <a:spcPct val="90000"/>
              </a:lnSpc>
              <a:spcBef>
                <a:spcPts val="750"/>
              </a:spcBef>
              <a:buClr>
                <a:schemeClr val="dk1"/>
              </a:buClr>
              <a:buSzPts val="2300"/>
              <a:buFont typeface="Arial"/>
              <a:buChar char="•"/>
            </a:pPr>
            <a:r>
              <a:rPr lang="en-US" sz="1725" dirty="0" err="1">
                <a:solidFill>
                  <a:schemeClr val="dk1"/>
                </a:solidFill>
                <a:latin typeface="Calibri"/>
                <a:ea typeface="Calibri"/>
                <a:cs typeface="Calibri"/>
                <a:sym typeface="Calibri"/>
              </a:rPr>
              <a:t>OmniSci</a:t>
            </a:r>
            <a:r>
              <a:rPr lang="en-US" sz="1725" dirty="0">
                <a:solidFill>
                  <a:schemeClr val="dk1"/>
                </a:solidFill>
                <a:latin typeface="Calibri"/>
                <a:ea typeface="Calibri"/>
                <a:cs typeface="Calibri"/>
                <a:sym typeface="Calibri"/>
              </a:rPr>
              <a:t> is GPU-powered database, a column-oriented data store that supports a subset of SQL as well as Vega visualization grammar. </a:t>
            </a:r>
            <a:endParaRPr sz="1725" dirty="0">
              <a:solidFill>
                <a:schemeClr val="dk1"/>
              </a:solidFill>
              <a:latin typeface="Calibri"/>
              <a:ea typeface="Calibri"/>
              <a:cs typeface="Calibri"/>
              <a:sym typeface="Calibri"/>
            </a:endParaRPr>
          </a:p>
          <a:p>
            <a:pPr indent="-280988">
              <a:lnSpc>
                <a:spcPct val="90000"/>
              </a:lnSpc>
              <a:spcBef>
                <a:spcPts val="750"/>
              </a:spcBef>
              <a:buClr>
                <a:schemeClr val="dk1"/>
              </a:buClr>
              <a:buSzPts val="2300"/>
              <a:buFont typeface="Arial"/>
              <a:buChar char="•"/>
            </a:pPr>
            <a:r>
              <a:rPr lang="en-US" sz="1725" dirty="0">
                <a:solidFill>
                  <a:schemeClr val="dk1"/>
                </a:solidFill>
                <a:latin typeface="Calibri"/>
                <a:ea typeface="Calibri"/>
                <a:cs typeface="Calibri"/>
                <a:sym typeface="Calibri"/>
              </a:rPr>
              <a:t>Begun at Harvard CGA in 2012 when Middle Eastern Studies student Todd Mostak and CGA analyst Ben Lewis began considering the benefits of a GPU-powered database for exploring hundreds of millions of tweets in </a:t>
            </a:r>
            <a:r>
              <a:rPr lang="en-US" sz="1725" u="sng" dirty="0" err="1">
                <a:solidFill>
                  <a:schemeClr val="hlink"/>
                </a:solidFill>
                <a:latin typeface="Calibri"/>
                <a:ea typeface="Calibri"/>
                <a:cs typeface="Calibri"/>
                <a:sym typeface="Calibri"/>
                <a:hlinkClick r:id="rId3"/>
              </a:rPr>
              <a:t>WorldMap</a:t>
            </a:r>
            <a:r>
              <a:rPr lang="en-US" sz="1725" dirty="0">
                <a:solidFill>
                  <a:schemeClr val="dk1"/>
                </a:solidFill>
                <a:latin typeface="Calibri"/>
                <a:ea typeface="Calibri"/>
                <a:cs typeface="Calibri"/>
                <a:sym typeface="Calibri"/>
              </a:rPr>
              <a:t> (“</a:t>
            </a:r>
            <a:r>
              <a:rPr lang="en-US" sz="1725" dirty="0" err="1">
                <a:solidFill>
                  <a:schemeClr val="dk1"/>
                </a:solidFill>
                <a:latin typeface="Calibri"/>
                <a:ea typeface="Calibri"/>
                <a:cs typeface="Calibri"/>
                <a:sym typeface="Calibri"/>
              </a:rPr>
              <a:t>TweetMap</a:t>
            </a:r>
            <a:r>
              <a:rPr lang="en-US" sz="1725" dirty="0">
                <a:solidFill>
                  <a:schemeClr val="dk1"/>
                </a:solidFill>
                <a:latin typeface="Calibri"/>
                <a:ea typeface="Calibri"/>
                <a:cs typeface="Calibri"/>
                <a:sym typeface="Calibri"/>
              </a:rPr>
              <a:t>”).</a:t>
            </a:r>
            <a:endParaRPr sz="1725" dirty="0">
              <a:solidFill>
                <a:schemeClr val="dk1"/>
              </a:solidFill>
              <a:latin typeface="Calibri"/>
              <a:ea typeface="Calibri"/>
              <a:cs typeface="Calibri"/>
              <a:sym typeface="Calibri"/>
            </a:endParaRPr>
          </a:p>
          <a:p>
            <a:pPr indent="-280988">
              <a:lnSpc>
                <a:spcPct val="90000"/>
              </a:lnSpc>
              <a:spcBef>
                <a:spcPts val="750"/>
              </a:spcBef>
              <a:buClr>
                <a:schemeClr val="dk1"/>
              </a:buClr>
              <a:buSzPts val="2300"/>
              <a:buFont typeface="Arial"/>
              <a:buChar char="•"/>
            </a:pPr>
            <a:r>
              <a:rPr lang="en-US" sz="1725" dirty="0">
                <a:solidFill>
                  <a:schemeClr val="dk1"/>
                </a:solidFill>
                <a:latin typeface="Calibri"/>
                <a:ea typeface="Calibri"/>
                <a:cs typeface="Calibri"/>
                <a:sym typeface="Calibri"/>
              </a:rPr>
              <a:t>Todd then worked with Sam Madden at MIT and founded </a:t>
            </a:r>
            <a:r>
              <a:rPr lang="en-US" sz="1725" dirty="0" err="1">
                <a:solidFill>
                  <a:schemeClr val="dk1"/>
                </a:solidFill>
                <a:latin typeface="Calibri"/>
                <a:ea typeface="Calibri"/>
                <a:cs typeface="Calibri"/>
                <a:sym typeface="Calibri"/>
              </a:rPr>
              <a:t>OmniSci</a:t>
            </a:r>
            <a:r>
              <a:rPr lang="en-US" sz="1725" dirty="0">
                <a:solidFill>
                  <a:schemeClr val="dk1"/>
                </a:solidFill>
                <a:latin typeface="Calibri"/>
                <a:ea typeface="Calibri"/>
                <a:cs typeface="Calibri"/>
                <a:sym typeface="Calibri"/>
              </a:rPr>
              <a:t> (previously </a:t>
            </a:r>
            <a:r>
              <a:rPr lang="en-US" sz="1725" dirty="0" err="1">
                <a:solidFill>
                  <a:schemeClr val="dk1"/>
                </a:solidFill>
                <a:latin typeface="Calibri"/>
                <a:ea typeface="Calibri"/>
                <a:cs typeface="Calibri"/>
                <a:sym typeface="Calibri"/>
              </a:rPr>
              <a:t>MapD</a:t>
            </a:r>
            <a:r>
              <a:rPr lang="en-US" sz="1725" dirty="0">
                <a:solidFill>
                  <a:schemeClr val="dk1"/>
                </a:solidFill>
                <a:latin typeface="Calibri"/>
                <a:ea typeface="Calibri"/>
                <a:cs typeface="Calibri"/>
                <a:sym typeface="Calibri"/>
              </a:rPr>
              <a:t>) to develop a commercial-scale GPU-powered data exploration platform.</a:t>
            </a:r>
            <a:endParaRPr sz="1725" dirty="0">
              <a:solidFill>
                <a:schemeClr val="dk1"/>
              </a:solidFill>
              <a:latin typeface="Calibri"/>
              <a:ea typeface="Calibri"/>
              <a:cs typeface="Calibri"/>
              <a:sym typeface="Calibri"/>
            </a:endParaRPr>
          </a:p>
          <a:p>
            <a:pPr indent="-280988">
              <a:lnSpc>
                <a:spcPct val="90000"/>
              </a:lnSpc>
              <a:spcBef>
                <a:spcPts val="750"/>
              </a:spcBef>
              <a:buClr>
                <a:schemeClr val="dk1"/>
              </a:buClr>
              <a:buSzPts val="2300"/>
              <a:buFont typeface="Arial"/>
              <a:buChar char="•"/>
            </a:pPr>
            <a:r>
              <a:rPr lang="en-US" sz="1725" dirty="0">
                <a:solidFill>
                  <a:schemeClr val="dk1"/>
                </a:solidFill>
                <a:latin typeface="Calibri"/>
                <a:ea typeface="Calibri"/>
                <a:cs typeface="Calibri"/>
                <a:sym typeface="Calibri"/>
              </a:rPr>
              <a:t>To accelerate adoption by the broader geospatial and data science community, </a:t>
            </a:r>
            <a:r>
              <a:rPr lang="en-US" sz="1725" dirty="0" err="1">
                <a:solidFill>
                  <a:schemeClr val="dk1"/>
                </a:solidFill>
                <a:latin typeface="Calibri"/>
                <a:ea typeface="Calibri"/>
                <a:cs typeface="Calibri"/>
                <a:sym typeface="Calibri"/>
              </a:rPr>
              <a:t>OmniSci</a:t>
            </a:r>
            <a:r>
              <a:rPr lang="en-US" sz="1725" dirty="0">
                <a:solidFill>
                  <a:schemeClr val="dk1"/>
                </a:solidFill>
                <a:latin typeface="Calibri"/>
                <a:ea typeface="Calibri"/>
                <a:cs typeface="Calibri"/>
                <a:sym typeface="Calibri"/>
              </a:rPr>
              <a:t> open-sourced its core database and chart rendering engine on </a:t>
            </a:r>
            <a:r>
              <a:rPr lang="en-US" sz="1725" u="sng" dirty="0" err="1">
                <a:solidFill>
                  <a:schemeClr val="hlink"/>
                </a:solidFill>
                <a:latin typeface="Calibri"/>
                <a:ea typeface="Calibri"/>
                <a:cs typeface="Calibri"/>
                <a:sym typeface="Calibri"/>
                <a:hlinkClick r:id="rId4"/>
              </a:rPr>
              <a:t>Github</a:t>
            </a:r>
            <a:r>
              <a:rPr lang="en-US" sz="1725" dirty="0">
                <a:solidFill>
                  <a:schemeClr val="dk1"/>
                </a:solidFill>
                <a:latin typeface="Calibri"/>
                <a:ea typeface="Calibri"/>
                <a:cs typeface="Calibri"/>
                <a:sym typeface="Calibri"/>
              </a:rPr>
              <a:t> with render free for academic use.</a:t>
            </a:r>
            <a:endParaRPr sz="1725" dirty="0">
              <a:solidFill>
                <a:schemeClr val="dk1"/>
              </a:solidFill>
              <a:latin typeface="Calibri"/>
              <a:ea typeface="Calibri"/>
              <a:cs typeface="Calibri"/>
              <a:sym typeface="Calibri"/>
            </a:endParaRPr>
          </a:p>
          <a:p>
            <a:pPr indent="-280988">
              <a:lnSpc>
                <a:spcPct val="90000"/>
              </a:lnSpc>
              <a:spcBef>
                <a:spcPts val="750"/>
              </a:spcBef>
              <a:spcAft>
                <a:spcPts val="750"/>
              </a:spcAft>
              <a:buClr>
                <a:schemeClr val="dk1"/>
              </a:buClr>
              <a:buSzPts val="2300"/>
              <a:buFont typeface="Arial"/>
              <a:buChar char="•"/>
            </a:pPr>
            <a:r>
              <a:rPr lang="en-US" sz="1725" dirty="0" err="1">
                <a:solidFill>
                  <a:schemeClr val="dk1"/>
                </a:solidFill>
                <a:latin typeface="Calibri"/>
                <a:ea typeface="Calibri"/>
                <a:cs typeface="Calibri"/>
                <a:sym typeface="Calibri"/>
              </a:rPr>
              <a:t>OmniSci</a:t>
            </a:r>
            <a:r>
              <a:rPr lang="en-US" sz="1725" dirty="0">
                <a:solidFill>
                  <a:schemeClr val="dk1"/>
                </a:solidFill>
                <a:latin typeface="Calibri"/>
                <a:ea typeface="Calibri"/>
                <a:cs typeface="Calibri"/>
                <a:sym typeface="Calibri"/>
              </a:rPr>
              <a:t> entered into a collaboration with CGA to explore research use cases, starting with experiments to analyze output from the National Water Model.</a:t>
            </a:r>
            <a:endParaRPr sz="1725"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6175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05F3-490E-4C65-B30C-C272EAEE8972}"/>
              </a:ext>
            </a:extLst>
          </p:cNvPr>
          <p:cNvSpPr>
            <a:spLocks noGrp="1"/>
          </p:cNvSpPr>
          <p:nvPr>
            <p:ph type="title"/>
          </p:nvPr>
        </p:nvSpPr>
        <p:spPr/>
        <p:txBody>
          <a:bodyPr>
            <a:normAutofit fontScale="90000"/>
          </a:bodyPr>
          <a:lstStyle/>
          <a:p>
            <a:r>
              <a:rPr lang="en-US" dirty="0"/>
              <a:t>I/UCRC </a:t>
            </a:r>
            <a:r>
              <a:rPr lang="en-US" dirty="0" err="1"/>
              <a:t>Spatio</a:t>
            </a:r>
            <a:r>
              <a:rPr lang="en-US" dirty="0"/>
              <a:t>-temporal Consortium</a:t>
            </a:r>
          </a:p>
        </p:txBody>
      </p:sp>
      <p:pic>
        <p:nvPicPr>
          <p:cNvPr id="4" name="Picture 3">
            <a:extLst>
              <a:ext uri="{FF2B5EF4-FFF2-40B4-BE49-F238E27FC236}">
                <a16:creationId xmlns:a16="http://schemas.microsoft.com/office/drawing/2014/main" id="{558DDBA9-9DC8-4C00-8043-F754FC62D440}"/>
              </a:ext>
            </a:extLst>
          </p:cNvPr>
          <p:cNvPicPr>
            <a:picLocks noChangeAspect="1"/>
          </p:cNvPicPr>
          <p:nvPr/>
        </p:nvPicPr>
        <p:blipFill>
          <a:blip r:embed="rId2"/>
          <a:stretch>
            <a:fillRect/>
          </a:stretch>
        </p:blipFill>
        <p:spPr>
          <a:xfrm>
            <a:off x="1600200" y="3101253"/>
            <a:ext cx="6172200" cy="3616036"/>
          </a:xfrm>
          <a:prstGeom prst="rect">
            <a:avLst/>
          </a:prstGeom>
        </p:spPr>
      </p:pic>
      <p:sp>
        <p:nvSpPr>
          <p:cNvPr id="3" name="Content Placeholder 2">
            <a:extLst>
              <a:ext uri="{FF2B5EF4-FFF2-40B4-BE49-F238E27FC236}">
                <a16:creationId xmlns:a16="http://schemas.microsoft.com/office/drawing/2014/main" id="{0E5FDDE5-01BD-4809-A915-881482E8C74B}"/>
              </a:ext>
            </a:extLst>
          </p:cNvPr>
          <p:cNvSpPr>
            <a:spLocks noGrp="1"/>
          </p:cNvSpPr>
          <p:nvPr>
            <p:ph idx="1"/>
          </p:nvPr>
        </p:nvSpPr>
        <p:spPr>
          <a:xfrm>
            <a:off x="457200" y="1371600"/>
            <a:ext cx="8229600" cy="4525963"/>
          </a:xfrm>
        </p:spPr>
        <p:txBody>
          <a:bodyPr/>
          <a:lstStyle/>
          <a:p>
            <a:r>
              <a:rPr lang="en-US" dirty="0"/>
              <a:t>George Mason University</a:t>
            </a:r>
          </a:p>
          <a:p>
            <a:r>
              <a:rPr lang="en-US" dirty="0"/>
              <a:t>University of California Santa Barbara</a:t>
            </a:r>
          </a:p>
          <a:p>
            <a:r>
              <a:rPr lang="en-US" dirty="0"/>
              <a:t>Harvard University</a:t>
            </a:r>
          </a:p>
        </p:txBody>
      </p:sp>
    </p:spTree>
    <p:extLst>
      <p:ext uri="{BB962C8B-B14F-4D97-AF65-F5344CB8AC3E}">
        <p14:creationId xmlns:p14="http://schemas.microsoft.com/office/powerpoint/2010/main" val="858324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563750" y="228600"/>
            <a:ext cx="8520600" cy="572700"/>
          </a:xfrm>
          <a:prstGeom prst="rect">
            <a:avLst/>
          </a:prstGeom>
          <a:noFill/>
          <a:ln>
            <a:noFill/>
          </a:ln>
        </p:spPr>
        <p:txBody>
          <a:bodyPr spcFirstLastPara="1" vert="horz" wrap="square" lIns="91425" tIns="91425" rIns="91425" bIns="91425" rtlCol="0" anchor="t" anchorCtr="0">
            <a:noAutofit/>
          </a:bodyPr>
          <a:lstStyle/>
          <a:p>
            <a:pPr algn="l">
              <a:spcBef>
                <a:spcPts val="0"/>
              </a:spcBef>
              <a:buSzPts val="2800"/>
            </a:pPr>
            <a:r>
              <a:rPr lang="en-US" dirty="0"/>
              <a:t>Supercomputing Environment: Cannon Cluster</a:t>
            </a:r>
            <a:endParaRPr dirty="0"/>
          </a:p>
        </p:txBody>
      </p:sp>
      <p:pic>
        <p:nvPicPr>
          <p:cNvPr id="91" name="Google Shape;91;p18"/>
          <p:cNvPicPr preferRelativeResize="0"/>
          <p:nvPr/>
        </p:nvPicPr>
        <p:blipFill rotWithShape="1">
          <a:blip r:embed="rId3">
            <a:alphaModFix/>
          </a:blip>
          <a:srcRect l="56124" t="25535" r="23119" b="32032"/>
          <a:stretch/>
        </p:blipFill>
        <p:spPr>
          <a:xfrm>
            <a:off x="4366686" y="937175"/>
            <a:ext cx="4465614" cy="5773298"/>
          </a:xfrm>
          <a:prstGeom prst="rect">
            <a:avLst/>
          </a:prstGeom>
          <a:noFill/>
          <a:ln>
            <a:noFill/>
          </a:ln>
        </p:spPr>
      </p:pic>
      <p:sp>
        <p:nvSpPr>
          <p:cNvPr id="93" name="Google Shape;93;p18"/>
          <p:cNvSpPr txBox="1">
            <a:spLocks noGrp="1"/>
          </p:cNvSpPr>
          <p:nvPr>
            <p:ph type="body" idx="1"/>
          </p:nvPr>
        </p:nvSpPr>
        <p:spPr>
          <a:xfrm>
            <a:off x="311700" y="2009725"/>
            <a:ext cx="3985500" cy="3416400"/>
          </a:xfrm>
          <a:prstGeom prst="rect">
            <a:avLst/>
          </a:prstGeom>
          <a:noFill/>
          <a:ln>
            <a:noFill/>
          </a:ln>
        </p:spPr>
        <p:txBody>
          <a:bodyPr spcFirstLastPara="1" vert="horz" wrap="square" lIns="91425" tIns="91425" rIns="91425" bIns="91425" rtlCol="0" anchor="t" anchorCtr="0">
            <a:noAutofit/>
          </a:bodyPr>
          <a:lstStyle/>
          <a:p>
            <a:pPr marL="457200" indent="-330200">
              <a:spcBef>
                <a:spcPts val="0"/>
              </a:spcBef>
              <a:buClr>
                <a:srgbClr val="000000"/>
              </a:buClr>
              <a:buSzPts val="1600"/>
              <a:buChar char="●"/>
            </a:pPr>
            <a:r>
              <a:rPr lang="en-US" sz="1600">
                <a:solidFill>
                  <a:srgbClr val="000000"/>
                </a:solidFill>
              </a:rPr>
              <a:t>Compute: 100,000 compute nodes, 8-64 cores/node, 12Gb to 512Gb memory/node, 2,500,000 NVIDIA GPU cores</a:t>
            </a:r>
            <a:endParaRPr sz="1600">
              <a:solidFill>
                <a:srgbClr val="000000"/>
              </a:solidFill>
            </a:endParaRPr>
          </a:p>
          <a:p>
            <a:pPr marL="457200" indent="-330200">
              <a:spcBef>
                <a:spcPts val="0"/>
              </a:spcBef>
              <a:buClr>
                <a:srgbClr val="000000"/>
              </a:buClr>
              <a:buSzPts val="1600"/>
              <a:buChar char="●"/>
            </a:pPr>
            <a:r>
              <a:rPr lang="en-US" sz="1600">
                <a:solidFill>
                  <a:srgbClr val="000000"/>
                </a:solidFill>
              </a:rPr>
              <a:t>Software: CentOS 7 operating system, Slurm job manager, Singularity, 1000+ scientific tools and programs</a:t>
            </a:r>
            <a:endParaRPr sz="1600">
              <a:solidFill>
                <a:srgbClr val="000000"/>
              </a:solidFill>
            </a:endParaRPr>
          </a:p>
          <a:p>
            <a:pPr marL="457200" indent="-330200">
              <a:spcBef>
                <a:spcPts val="0"/>
              </a:spcBef>
              <a:buClr>
                <a:srgbClr val="000000"/>
              </a:buClr>
              <a:buSzPts val="1600"/>
              <a:buChar char="●"/>
            </a:pPr>
            <a:r>
              <a:rPr lang="en-US" sz="1600">
                <a:solidFill>
                  <a:srgbClr val="000000"/>
                </a:solidFill>
              </a:rPr>
              <a:t>Storage: 100 GB (Home dir), 4TB+ (Lab storage), 70Gb/node (Local scratch), 2.4PB (Global scratch), 3PB (Persistent Research data)</a:t>
            </a:r>
            <a:endParaRPr sz="1600">
              <a:solidFill>
                <a:srgbClr val="000000"/>
              </a:solidFill>
            </a:endParaRPr>
          </a:p>
          <a:p>
            <a:pPr marL="457200" indent="-330200">
              <a:spcBef>
                <a:spcPts val="0"/>
              </a:spcBef>
              <a:buClr>
                <a:srgbClr val="000000"/>
              </a:buClr>
              <a:buSzPts val="1600"/>
              <a:buChar char="●"/>
            </a:pPr>
            <a:r>
              <a:rPr lang="en-US" sz="1600">
                <a:solidFill>
                  <a:srgbClr val="000000"/>
                </a:solidFill>
              </a:rPr>
              <a:t>#144 in TOP500 Supercomputers in world</a:t>
            </a:r>
            <a:endParaRPr sz="1600">
              <a:solidFill>
                <a:srgbClr val="000000"/>
              </a:solidFill>
            </a:endParaRPr>
          </a:p>
          <a:p>
            <a:pPr marL="457200" indent="0">
              <a:lnSpc>
                <a:spcPct val="115000"/>
              </a:lnSpc>
              <a:spcBef>
                <a:spcPts val="0"/>
              </a:spcBef>
              <a:buNone/>
            </a:pPr>
            <a:endParaRPr sz="1600">
              <a:solidFill>
                <a:srgbClr val="000000"/>
              </a:solidFill>
            </a:endParaRPr>
          </a:p>
          <a:p>
            <a:pPr marL="457200" indent="-228600">
              <a:lnSpc>
                <a:spcPct val="115000"/>
              </a:lnSpc>
              <a:spcBef>
                <a:spcPts val="0"/>
              </a:spcBef>
              <a:buSzPts val="1800"/>
              <a:buNone/>
            </a:pPr>
            <a:endParaRPr sz="16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3">
            <a:alphaModFix/>
          </a:blip>
          <a:srcRect/>
          <a:stretch/>
        </p:blipFill>
        <p:spPr>
          <a:xfrm>
            <a:off x="1588" y="858838"/>
            <a:ext cx="1588" cy="1588"/>
          </a:xfrm>
          <a:prstGeom prst="rect">
            <a:avLst/>
          </a:prstGeom>
          <a:noFill/>
          <a:ln>
            <a:noFill/>
          </a:ln>
        </p:spPr>
      </p:pic>
      <p:sp>
        <p:nvSpPr>
          <p:cNvPr id="138" name="Google Shape;138;p25"/>
          <p:cNvSpPr txBox="1">
            <a:spLocks noGrp="1"/>
          </p:cNvSpPr>
          <p:nvPr>
            <p:ph type="title"/>
          </p:nvPr>
        </p:nvSpPr>
        <p:spPr>
          <a:xfrm>
            <a:off x="311700" y="286138"/>
            <a:ext cx="8520600" cy="572700"/>
          </a:xfrm>
          <a:prstGeom prst="rect">
            <a:avLst/>
          </a:prstGeom>
          <a:noFill/>
          <a:ln>
            <a:noFill/>
          </a:ln>
        </p:spPr>
        <p:txBody>
          <a:bodyPr spcFirstLastPara="1" vert="horz" wrap="square" lIns="91425" tIns="91425" rIns="91425" bIns="91425" rtlCol="0" anchor="t" anchorCtr="0">
            <a:noAutofit/>
          </a:bodyPr>
          <a:lstStyle/>
          <a:p>
            <a:pPr algn="ctr"/>
            <a:r>
              <a:rPr lang="en-US" dirty="0"/>
              <a:t>GIS apps that we are currently configuring on FASRC</a:t>
            </a:r>
            <a:endParaRPr dirty="0"/>
          </a:p>
        </p:txBody>
      </p:sp>
      <p:pic>
        <p:nvPicPr>
          <p:cNvPr id="139" name="Google Shape;139;p25" descr="A screenshot of a social media post&#10;&#10;Description automatically generated"/>
          <p:cNvPicPr preferRelativeResize="0"/>
          <p:nvPr/>
        </p:nvPicPr>
        <p:blipFill rotWithShape="1">
          <a:blip r:embed="rId4">
            <a:alphaModFix/>
          </a:blip>
          <a:srcRect t="11746" b="20317"/>
          <a:stretch/>
        </p:blipFill>
        <p:spPr>
          <a:xfrm>
            <a:off x="457200" y="1972346"/>
            <a:ext cx="8229600" cy="3494314"/>
          </a:xfrm>
          <a:prstGeom prst="rect">
            <a:avLst/>
          </a:prstGeom>
          <a:noFill/>
          <a:ln>
            <a:noFill/>
          </a:ln>
        </p:spPr>
      </p:pic>
      <p:sp>
        <p:nvSpPr>
          <p:cNvPr id="140" name="Google Shape;140;p25"/>
          <p:cNvSpPr/>
          <p:nvPr/>
        </p:nvSpPr>
        <p:spPr>
          <a:xfrm>
            <a:off x="1118507" y="3429000"/>
            <a:ext cx="1436915" cy="1755321"/>
          </a:xfrm>
          <a:prstGeom prst="rect">
            <a:avLst/>
          </a:prstGeom>
          <a:no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7"/>
          <p:cNvSpPr txBox="1">
            <a:spLocks noGrp="1"/>
          </p:cNvSpPr>
          <p:nvPr>
            <p:ph type="title"/>
          </p:nvPr>
        </p:nvSpPr>
        <p:spPr>
          <a:xfrm>
            <a:off x="2514600" y="148828"/>
            <a:ext cx="3562350" cy="536972"/>
          </a:xfrm>
          <a:prstGeom prst="rect">
            <a:avLst/>
          </a:prstGeom>
          <a:noFill/>
          <a:ln>
            <a:noFill/>
          </a:ln>
        </p:spPr>
        <p:txBody>
          <a:bodyPr spcFirstLastPara="1" vert="horz" wrap="square" lIns="68569" tIns="34275" rIns="68569" bIns="34275" rtlCol="0" anchor="ctr" anchorCtr="0">
            <a:noAutofit/>
          </a:bodyPr>
          <a:lstStyle/>
          <a:p>
            <a:pPr>
              <a:lnSpc>
                <a:spcPct val="90000"/>
              </a:lnSpc>
              <a:spcBef>
                <a:spcPts val="0"/>
              </a:spcBef>
              <a:buClr>
                <a:schemeClr val="dk1"/>
              </a:buClr>
              <a:buSzPts val="4400"/>
            </a:pPr>
            <a:r>
              <a:rPr lang="en-US" sz="3600" dirty="0">
                <a:solidFill>
                  <a:schemeClr val="dk1"/>
                </a:solidFill>
                <a:latin typeface="Calibri"/>
                <a:ea typeface="Calibri"/>
                <a:cs typeface="Calibri"/>
                <a:sym typeface="Calibri"/>
              </a:rPr>
              <a:t>Links</a:t>
            </a:r>
            <a:endParaRPr sz="3600" dirty="0">
              <a:solidFill>
                <a:schemeClr val="dk1"/>
              </a:solidFill>
              <a:latin typeface="Calibri"/>
              <a:ea typeface="Calibri"/>
              <a:cs typeface="Calibri"/>
              <a:sym typeface="Calibri"/>
            </a:endParaRPr>
          </a:p>
        </p:txBody>
      </p:sp>
      <p:sp>
        <p:nvSpPr>
          <p:cNvPr id="338" name="Google Shape;338;p37"/>
          <p:cNvSpPr txBox="1">
            <a:spLocks noGrp="1"/>
          </p:cNvSpPr>
          <p:nvPr>
            <p:ph type="body" idx="1"/>
          </p:nvPr>
        </p:nvSpPr>
        <p:spPr>
          <a:xfrm>
            <a:off x="304800" y="762000"/>
            <a:ext cx="8534400" cy="5718572"/>
          </a:xfrm>
          <a:prstGeom prst="rect">
            <a:avLst/>
          </a:prstGeom>
          <a:noFill/>
          <a:ln>
            <a:noFill/>
          </a:ln>
        </p:spPr>
        <p:txBody>
          <a:bodyPr spcFirstLastPara="1" vert="horz" wrap="square" lIns="68569" tIns="34275" rIns="68569" bIns="34275" rtlCol="0" anchor="t" anchorCtr="0">
            <a:noAutofit/>
          </a:bodyPr>
          <a:lstStyle/>
          <a:p>
            <a:pPr indent="-304800">
              <a:spcBef>
                <a:spcPts val="0"/>
              </a:spcBef>
              <a:buSzPts val="2800"/>
            </a:pPr>
            <a:r>
              <a:rPr lang="en-US" sz="1600" dirty="0"/>
              <a:t>Harvard </a:t>
            </a:r>
            <a:r>
              <a:rPr lang="en-US" sz="1600" dirty="0" err="1"/>
              <a:t>WorldMap</a:t>
            </a:r>
            <a:r>
              <a:rPr lang="en-US" sz="1600" dirty="0"/>
              <a:t> </a:t>
            </a:r>
          </a:p>
          <a:p>
            <a:pPr lvl="1" indent="-304800">
              <a:spcBef>
                <a:spcPts val="0"/>
              </a:spcBef>
              <a:buSzPts val="2800"/>
            </a:pPr>
            <a:r>
              <a:rPr lang="en-US" sz="1600" dirty="0">
                <a:hlinkClick r:id="rId3"/>
              </a:rPr>
              <a:t>https://en.wikipedia.org/wiki/WorldMap</a:t>
            </a:r>
            <a:r>
              <a:rPr lang="en-US" sz="1600" dirty="0"/>
              <a:t> </a:t>
            </a:r>
          </a:p>
          <a:p>
            <a:pPr indent="-304800">
              <a:spcBef>
                <a:spcPts val="0"/>
              </a:spcBef>
              <a:buSzPts val="2800"/>
            </a:pPr>
            <a:r>
              <a:rPr lang="en-US" sz="1600" dirty="0" err="1"/>
              <a:t>ChinaX</a:t>
            </a:r>
            <a:endParaRPr lang="en-US" sz="1600" dirty="0"/>
          </a:p>
          <a:p>
            <a:pPr lvl="1" indent="-304800">
              <a:spcBef>
                <a:spcPts val="0"/>
              </a:spcBef>
              <a:buSzPts val="2800"/>
            </a:pPr>
            <a:r>
              <a:rPr lang="en-US" sz="1600" dirty="0">
                <a:hlinkClick r:id="rId4"/>
              </a:rPr>
              <a:t>https://www.edx.org/chinax-chinas-past-present-future</a:t>
            </a:r>
            <a:endParaRPr lang="en-US" sz="1600" dirty="0"/>
          </a:p>
          <a:p>
            <a:pPr indent="-304800">
              <a:spcBef>
                <a:spcPts val="0"/>
              </a:spcBef>
              <a:buSzPts val="2800"/>
            </a:pPr>
            <a:r>
              <a:rPr lang="en-US" sz="1600" dirty="0"/>
              <a:t>Map </a:t>
            </a:r>
            <a:r>
              <a:rPr lang="en-US" sz="1600" dirty="0" err="1"/>
              <a:t>Warper</a:t>
            </a:r>
            <a:endParaRPr lang="en-US" sz="1600" dirty="0"/>
          </a:p>
          <a:p>
            <a:pPr lvl="1" indent="-304800">
              <a:spcBef>
                <a:spcPts val="0"/>
              </a:spcBef>
              <a:buSzPts val="2800"/>
            </a:pPr>
            <a:r>
              <a:rPr lang="en-US" sz="1600" dirty="0">
                <a:hlinkClick r:id="rId5"/>
              </a:rPr>
              <a:t>http://mapwarper.net</a:t>
            </a:r>
            <a:r>
              <a:rPr lang="en-US" sz="1600" dirty="0"/>
              <a:t>   </a:t>
            </a:r>
          </a:p>
          <a:p>
            <a:pPr indent="-304800">
              <a:spcBef>
                <a:spcPts val="0"/>
              </a:spcBef>
              <a:buSzPts val="2800"/>
            </a:pPr>
            <a:r>
              <a:rPr lang="en-US" sz="1600" dirty="0" err="1"/>
              <a:t>HHypermap</a:t>
            </a:r>
            <a:r>
              <a:rPr lang="en-US" sz="1600" dirty="0"/>
              <a:t> (Harvard Hypermap)</a:t>
            </a:r>
          </a:p>
          <a:p>
            <a:pPr lvl="1" indent="-304800">
              <a:spcBef>
                <a:spcPts val="0"/>
              </a:spcBef>
              <a:buSzPts val="2800"/>
            </a:pPr>
            <a:r>
              <a:rPr lang="en-US" sz="1600" dirty="0">
                <a:hlinkClick r:id="rId6"/>
              </a:rPr>
              <a:t>https://link.springer.com/article/10.1186/s40965-018-0051-x</a:t>
            </a:r>
            <a:r>
              <a:rPr lang="en-US" sz="1600" dirty="0"/>
              <a:t> </a:t>
            </a:r>
          </a:p>
          <a:p>
            <a:pPr indent="-304800">
              <a:spcBef>
                <a:spcPts val="0"/>
              </a:spcBef>
              <a:buSzPts val="2800"/>
            </a:pPr>
            <a:r>
              <a:rPr lang="en-US" sz="1600" dirty="0"/>
              <a:t>Geo-tweet Archive</a:t>
            </a:r>
          </a:p>
          <a:p>
            <a:pPr lvl="1" indent="-304800">
              <a:spcBef>
                <a:spcPts val="0"/>
              </a:spcBef>
              <a:buSzPts val="2800"/>
            </a:pPr>
            <a:r>
              <a:rPr lang="en-US" sz="1600" dirty="0">
                <a:hlinkClick r:id="rId7"/>
              </a:rPr>
              <a:t>https://dataverse.harvard.edu/dataset.xhtml?persistentId=doi:10.7910/DVN/3NCMB6</a:t>
            </a:r>
            <a:endParaRPr lang="en-US" sz="1600" dirty="0"/>
          </a:p>
          <a:p>
            <a:pPr indent="-304800">
              <a:spcBef>
                <a:spcPts val="0"/>
              </a:spcBef>
              <a:buSzPts val="2800"/>
            </a:pPr>
            <a:r>
              <a:rPr lang="en-US" sz="1600" dirty="0"/>
              <a:t>Harvard Cannon Cluster</a:t>
            </a:r>
          </a:p>
          <a:p>
            <a:pPr lvl="1" indent="-304800">
              <a:spcBef>
                <a:spcPts val="0"/>
              </a:spcBef>
              <a:buSzPts val="2800"/>
            </a:pPr>
            <a:r>
              <a:rPr lang="en-US" sz="1600" dirty="0">
                <a:hlinkClick r:id="rId8"/>
              </a:rPr>
              <a:t>https://www.rc.fas.harvard.edu/about/cluster-architecture/</a:t>
            </a:r>
            <a:r>
              <a:rPr lang="en-US" sz="1600" dirty="0"/>
              <a:t> </a:t>
            </a:r>
          </a:p>
          <a:p>
            <a:pPr indent="-304800">
              <a:spcBef>
                <a:spcPts val="0"/>
              </a:spcBef>
              <a:buSzPts val="2800"/>
            </a:pPr>
            <a:r>
              <a:rPr lang="en-US" sz="1600" dirty="0" err="1"/>
              <a:t>OmniSci</a:t>
            </a:r>
            <a:r>
              <a:rPr lang="en-US" sz="1600" dirty="0"/>
              <a:t> GPU Database</a:t>
            </a:r>
          </a:p>
          <a:p>
            <a:pPr lvl="1" indent="-304800">
              <a:spcBef>
                <a:spcPts val="0"/>
              </a:spcBef>
              <a:buSzPts val="2800"/>
            </a:pPr>
            <a:r>
              <a:rPr lang="en-US" sz="1600" dirty="0">
                <a:hlinkClick r:id="rId9"/>
              </a:rPr>
              <a:t>https://github.com/omnisci/omniscidb</a:t>
            </a:r>
            <a:r>
              <a:rPr lang="en-US" sz="1600" dirty="0"/>
              <a:t> </a:t>
            </a:r>
          </a:p>
          <a:p>
            <a:pPr indent="-304800">
              <a:spcBef>
                <a:spcPts val="0"/>
              </a:spcBef>
              <a:buSzPts val="2800"/>
            </a:pPr>
            <a:r>
              <a:rPr lang="en-US" sz="1600" dirty="0" err="1"/>
              <a:t>PostGIS</a:t>
            </a:r>
            <a:endParaRPr lang="en-US" sz="1600" dirty="0"/>
          </a:p>
          <a:p>
            <a:pPr lvl="1" indent="-304800">
              <a:spcBef>
                <a:spcPts val="0"/>
              </a:spcBef>
              <a:buSzPts val="2800"/>
            </a:pPr>
            <a:r>
              <a:rPr lang="en-US" sz="1600" dirty="0">
                <a:hlinkClick r:id="rId10"/>
              </a:rPr>
              <a:t>https://postgis.net/</a:t>
            </a:r>
            <a:r>
              <a:rPr lang="en-US" sz="1600" dirty="0"/>
              <a:t> </a:t>
            </a:r>
          </a:p>
          <a:p>
            <a:pPr indent="-304800">
              <a:spcBef>
                <a:spcPts val="0"/>
              </a:spcBef>
              <a:buSzPts val="2800"/>
            </a:pPr>
            <a:r>
              <a:rPr lang="en-US" sz="1600" dirty="0"/>
              <a:t>ArcGIS Enterprise</a:t>
            </a:r>
          </a:p>
          <a:p>
            <a:pPr lvl="1" indent="-304800">
              <a:spcBef>
                <a:spcPts val="0"/>
              </a:spcBef>
              <a:buSzPts val="2800"/>
            </a:pPr>
            <a:r>
              <a:rPr lang="en-US" sz="1600" dirty="0">
                <a:hlinkClick r:id="rId11"/>
              </a:rPr>
              <a:t>https://enterprise.arcgis.com/en/</a:t>
            </a:r>
            <a:r>
              <a:rPr lang="en-US" sz="1600" dirty="0"/>
              <a:t> </a:t>
            </a:r>
          </a:p>
          <a:p>
            <a:pPr marL="0" indent="0">
              <a:spcBef>
                <a:spcPts val="0"/>
              </a:spcBef>
              <a:buNone/>
            </a:pPr>
            <a:endParaRPr lang="en-US" sz="1600" dirty="0">
              <a:solidFill>
                <a:srgbClr val="000000"/>
              </a:solidFill>
            </a:endParaRPr>
          </a:p>
          <a:p>
            <a:pPr marL="0" indent="0">
              <a:lnSpc>
                <a:spcPct val="90000"/>
              </a:lnSpc>
              <a:spcBef>
                <a:spcPts val="0"/>
              </a:spcBef>
              <a:buNone/>
            </a:pPr>
            <a:endParaRPr sz="1600" dirty="0"/>
          </a:p>
        </p:txBody>
      </p:sp>
    </p:spTree>
    <p:extLst>
      <p:ext uri="{BB962C8B-B14F-4D97-AF65-F5344CB8AC3E}">
        <p14:creationId xmlns:p14="http://schemas.microsoft.com/office/powerpoint/2010/main" val="3939570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295400"/>
            <a:ext cx="8229600" cy="4525963"/>
          </a:xfrm>
        </p:spPr>
        <p:txBody>
          <a:bodyPr>
            <a:normAutofit/>
          </a:bodyPr>
          <a:lstStyle/>
          <a:p>
            <a:pPr marL="0" indent="0" algn="ctr">
              <a:buNone/>
            </a:pPr>
            <a:r>
              <a:rPr lang="en-US" sz="4400" dirty="0"/>
              <a:t>Thank you</a:t>
            </a:r>
          </a:p>
          <a:p>
            <a:pPr marL="0" indent="0" algn="ctr">
              <a:buNone/>
            </a:pPr>
            <a:endParaRPr lang="en-US" sz="3600" dirty="0"/>
          </a:p>
          <a:p>
            <a:pPr marL="0" indent="0" algn="ctr">
              <a:buNone/>
            </a:pPr>
            <a:r>
              <a:rPr lang="en-US" sz="3600" dirty="0"/>
              <a:t>Ben Lewis</a:t>
            </a:r>
          </a:p>
          <a:p>
            <a:pPr marL="0" indent="0" algn="ctr">
              <a:buNone/>
            </a:pPr>
            <a:r>
              <a:rPr lang="en-US" sz="3600" dirty="0">
                <a:hlinkClick r:id="rId2"/>
              </a:rPr>
              <a:t>blewis@cga.harvard.edu</a:t>
            </a:r>
            <a:r>
              <a:rPr lang="en-US" sz="3600" dirty="0"/>
              <a:t> </a:t>
            </a:r>
          </a:p>
        </p:txBody>
      </p:sp>
    </p:spTree>
    <p:extLst>
      <p:ext uri="{BB962C8B-B14F-4D97-AF65-F5344CB8AC3E}">
        <p14:creationId xmlns:p14="http://schemas.microsoft.com/office/powerpoint/2010/main" val="3680744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60438"/>
          </a:xfrm>
        </p:spPr>
        <p:txBody>
          <a:bodyPr/>
          <a:lstStyle/>
          <a:p>
            <a:r>
              <a:rPr lang="en-US" dirty="0"/>
              <a:t>Search Demo</a:t>
            </a:r>
          </a:p>
        </p:txBody>
      </p:sp>
      <p:pic>
        <p:nvPicPr>
          <p:cNvPr id="4" name="sdi_search.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600200"/>
            <a:ext cx="9175680" cy="4495800"/>
          </a:xfrm>
          <a:ln>
            <a:solidFill>
              <a:schemeClr val="accent1"/>
            </a:solidFill>
          </a:ln>
        </p:spPr>
      </p:pic>
    </p:spTree>
    <p:extLst>
      <p:ext uri="{BB962C8B-B14F-4D97-AF65-F5344CB8AC3E}">
        <p14:creationId xmlns:p14="http://schemas.microsoft.com/office/powerpoint/2010/main" val="36117150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200"/>
          </a:xfrm>
        </p:spPr>
        <p:txBody>
          <a:bodyPr>
            <a:noAutofit/>
          </a:bodyPr>
          <a:lstStyle/>
          <a:p>
            <a:r>
              <a:rPr lang="en-US" sz="4000" dirty="0"/>
              <a:t>BOP Demo</a:t>
            </a:r>
          </a:p>
        </p:txBody>
      </p:sp>
      <p:pic>
        <p:nvPicPr>
          <p:cNvPr id="4" name="bop_brexit.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886" y="685800"/>
            <a:ext cx="9154886" cy="5980185"/>
          </a:xfrm>
        </p:spPr>
      </p:pic>
    </p:spTree>
    <p:extLst>
      <p:ext uri="{BB962C8B-B14F-4D97-AF65-F5344CB8AC3E}">
        <p14:creationId xmlns:p14="http://schemas.microsoft.com/office/powerpoint/2010/main" val="14011964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198" y="149063"/>
            <a:ext cx="7393165" cy="400110"/>
          </a:xfrm>
          <a:prstGeom prst="rect">
            <a:avLst/>
          </a:prstGeom>
          <a:solidFill>
            <a:srgbClr val="00B0F0">
              <a:alpha val="43000"/>
            </a:srgbClr>
          </a:solidFill>
        </p:spPr>
        <p:txBody>
          <a:bodyPr wrap="square" rtlCol="0">
            <a:spAutoFit/>
          </a:bodyPr>
          <a:lstStyle/>
          <a:p>
            <a:pPr algn="ctr"/>
            <a:r>
              <a:rPr lang="en-US" sz="2000" b="1" dirty="0"/>
              <a:t>  Chinese Late Ming Dynasty Courier Route</a:t>
            </a:r>
          </a:p>
        </p:txBody>
      </p:sp>
      <p:sp>
        <p:nvSpPr>
          <p:cNvPr id="4" name="TextBox 3"/>
          <p:cNvSpPr txBox="1"/>
          <p:nvPr/>
        </p:nvSpPr>
        <p:spPr>
          <a:xfrm>
            <a:off x="838200" y="6443246"/>
            <a:ext cx="2438400" cy="338554"/>
          </a:xfrm>
          <a:prstGeom prst="rect">
            <a:avLst/>
          </a:prstGeom>
          <a:solidFill>
            <a:srgbClr val="00B0F0">
              <a:alpha val="43000"/>
            </a:srgbClr>
          </a:solidFill>
        </p:spPr>
        <p:txBody>
          <a:bodyPr wrap="square" rtlCol="0">
            <a:spAutoFit/>
          </a:bodyPr>
          <a:lstStyle/>
          <a:p>
            <a:r>
              <a:rPr lang="en-US" sz="1600" b="1" dirty="0"/>
              <a:t>Faculty: Peter </a:t>
            </a:r>
            <a:r>
              <a:rPr lang="en-US" sz="1600" b="1" dirty="0" err="1"/>
              <a:t>Bol</a:t>
            </a:r>
            <a:r>
              <a:rPr lang="en-US" sz="1600" b="1" dirty="0"/>
              <a:t>, History  </a:t>
            </a:r>
          </a:p>
        </p:txBody>
      </p:sp>
      <p:sp>
        <p:nvSpPr>
          <p:cNvPr id="7" name="TextBox 6"/>
          <p:cNvSpPr txBox="1"/>
          <p:nvPr/>
        </p:nvSpPr>
        <p:spPr>
          <a:xfrm>
            <a:off x="3429000" y="6443246"/>
            <a:ext cx="4802365" cy="338554"/>
          </a:xfrm>
          <a:prstGeom prst="rect">
            <a:avLst/>
          </a:prstGeom>
          <a:solidFill>
            <a:srgbClr val="00B0F0">
              <a:alpha val="43000"/>
            </a:srgbClr>
          </a:solidFill>
        </p:spPr>
        <p:txBody>
          <a:bodyPr wrap="square" rtlCol="0">
            <a:spAutoFit/>
          </a:bodyPr>
          <a:lstStyle/>
          <a:p>
            <a:r>
              <a:rPr lang="en-US" sz="1600" dirty="0">
                <a:hlinkClick r:id="rId3"/>
              </a:rPr>
              <a:t>http://cga-3.hmdc.harvard.edu/chinapostoffice/</a:t>
            </a:r>
            <a:endParaRPr lang="en-US" sz="1600" dirty="0"/>
          </a:p>
        </p:txBody>
      </p:sp>
      <p:pic>
        <p:nvPicPr>
          <p:cNvPr id="8" name="Content Placeholder 3">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5974" y="685800"/>
            <a:ext cx="7395390" cy="5562600"/>
          </a:xfrm>
        </p:spPr>
      </p:pic>
    </p:spTree>
    <p:extLst>
      <p:ext uri="{BB962C8B-B14F-4D97-AF65-F5344CB8AC3E}">
        <p14:creationId xmlns:p14="http://schemas.microsoft.com/office/powerpoint/2010/main" val="818351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554D-C803-40B6-A319-106F299DCD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F7405D-B174-498F-ADE9-D34A6C5EEF77}"/>
              </a:ext>
            </a:extLst>
          </p:cNvPr>
          <p:cNvSpPr>
            <a:spLocks noGrp="1"/>
          </p:cNvSpPr>
          <p:nvPr>
            <p:ph idx="1"/>
          </p:nvPr>
        </p:nvSpPr>
        <p:spPr/>
        <p:txBody>
          <a:bodyPr/>
          <a:lstStyle/>
          <a:p>
            <a:endParaRPr lang="en-US"/>
          </a:p>
        </p:txBody>
      </p:sp>
      <p:pic>
        <p:nvPicPr>
          <p:cNvPr id="2050" name="Picture 2" descr="https://www.vividmaps.com/wp-content/uploads/2019/07/Clinton.jpg">
            <a:extLst>
              <a:ext uri="{FF2B5EF4-FFF2-40B4-BE49-F238E27FC236}">
                <a16:creationId xmlns:a16="http://schemas.microsoft.com/office/drawing/2014/main" id="{3AC914E3-8B4C-4964-BB7A-F28406705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8025"/>
            <a:ext cx="9144000" cy="544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463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05000" y="228600"/>
            <a:ext cx="5348850" cy="400110"/>
          </a:xfrm>
          <a:prstGeom prst="rect">
            <a:avLst/>
          </a:prstGeom>
          <a:solidFill>
            <a:srgbClr val="00B0F0">
              <a:alpha val="43000"/>
            </a:srgbClr>
          </a:solidFill>
        </p:spPr>
        <p:txBody>
          <a:bodyPr wrap="square" rtlCol="0">
            <a:spAutoFit/>
          </a:bodyPr>
          <a:lstStyle/>
          <a:p>
            <a:pPr algn="ctr"/>
            <a:r>
              <a:rPr lang="en-US" sz="2000" b="1" dirty="0"/>
              <a:t>Out of Eden Walk Mapping Support</a:t>
            </a:r>
          </a:p>
        </p:txBody>
      </p:sp>
      <p:sp>
        <p:nvSpPr>
          <p:cNvPr id="4" name="TextBox 3"/>
          <p:cNvSpPr txBox="1"/>
          <p:nvPr/>
        </p:nvSpPr>
        <p:spPr>
          <a:xfrm>
            <a:off x="0" y="6290846"/>
            <a:ext cx="4427025" cy="307777"/>
          </a:xfrm>
          <a:prstGeom prst="rect">
            <a:avLst/>
          </a:prstGeom>
          <a:solidFill>
            <a:srgbClr val="00B0F0">
              <a:alpha val="43000"/>
            </a:srgbClr>
          </a:solidFill>
        </p:spPr>
        <p:txBody>
          <a:bodyPr wrap="square" rtlCol="0">
            <a:spAutoFit/>
          </a:bodyPr>
          <a:lstStyle/>
          <a:p>
            <a:r>
              <a:rPr lang="en-US" sz="1400" b="1" dirty="0"/>
              <a:t>Provided for Paul </a:t>
            </a:r>
            <a:r>
              <a:rPr lang="en-US" sz="1400" b="1" dirty="0" err="1"/>
              <a:t>Salopek</a:t>
            </a:r>
            <a:r>
              <a:rPr lang="en-US" sz="1400" b="1" dirty="0"/>
              <a:t>, </a:t>
            </a:r>
            <a:r>
              <a:rPr lang="en-US" sz="1400" b="1" dirty="0" err="1"/>
              <a:t>Nieman</a:t>
            </a:r>
            <a:r>
              <a:rPr lang="en-US" sz="1400" b="1" dirty="0"/>
              <a:t> Fellow for Journalism</a:t>
            </a:r>
          </a:p>
        </p:txBody>
      </p:sp>
      <p:sp>
        <p:nvSpPr>
          <p:cNvPr id="7" name="TextBox 6"/>
          <p:cNvSpPr txBox="1"/>
          <p:nvPr/>
        </p:nvSpPr>
        <p:spPr>
          <a:xfrm>
            <a:off x="4495800" y="6290846"/>
            <a:ext cx="4648200" cy="307777"/>
          </a:xfrm>
          <a:prstGeom prst="rect">
            <a:avLst/>
          </a:prstGeom>
          <a:solidFill>
            <a:srgbClr val="00B0F0">
              <a:alpha val="43000"/>
            </a:srgbClr>
          </a:solidFill>
        </p:spPr>
        <p:txBody>
          <a:bodyPr wrap="square" rtlCol="0">
            <a:spAutoFit/>
          </a:bodyPr>
          <a:lstStyle/>
          <a:p>
            <a:pPr algn="ctr"/>
            <a:r>
              <a:rPr lang="en-US" sz="1400" dirty="0">
                <a:hlinkClick r:id="rId3"/>
              </a:rPr>
              <a:t>http://www.outofedenwalk.com/map-room/thematic-maps/</a:t>
            </a:r>
            <a:r>
              <a:rPr lang="en-US" sz="1400" dirty="0"/>
              <a:t>  </a:t>
            </a:r>
          </a:p>
        </p:txBody>
      </p:sp>
      <p:sp>
        <p:nvSpPr>
          <p:cNvPr id="9" name="Text Box 2221"/>
          <p:cNvSpPr txBox="1">
            <a:spLocks noChangeArrowheads="1"/>
          </p:cNvSpPr>
          <p:nvPr/>
        </p:nvSpPr>
        <p:spPr bwMode="auto">
          <a:xfrm>
            <a:off x="3509184" y="1951386"/>
            <a:ext cx="280921" cy="484486"/>
          </a:xfrm>
          <a:prstGeom prst="rect">
            <a:avLst/>
          </a:prstGeom>
          <a:noFill/>
          <a:ln w="9525" algn="ctr">
            <a:noFill/>
            <a:miter lim="800000"/>
            <a:headEnd/>
            <a:tailEnd/>
          </a:ln>
        </p:spPr>
        <p:txBody>
          <a:bodyPr wrap="none" lIns="130622" tIns="65311" rIns="130622" bIns="65311">
            <a:spAutoFit/>
          </a:bodyPr>
          <a:lstStyle>
            <a:defPPr>
              <a:defRPr lang="en-US"/>
            </a:defPPr>
            <a:lvl1pPr algn="l" rtl="0" fontAlgn="base">
              <a:spcBef>
                <a:spcPct val="0"/>
              </a:spcBef>
              <a:spcAft>
                <a:spcPct val="0"/>
              </a:spcAft>
              <a:defRPr sz="15100" kern="1200">
                <a:solidFill>
                  <a:schemeClr val="tx2"/>
                </a:solidFill>
                <a:latin typeface="Arial" charset="0"/>
                <a:ea typeface="+mn-ea"/>
                <a:cs typeface="+mn-cs"/>
              </a:defRPr>
            </a:lvl1pPr>
            <a:lvl2pPr marL="652463" indent="-195263" algn="l" rtl="0" fontAlgn="base">
              <a:spcBef>
                <a:spcPct val="0"/>
              </a:spcBef>
              <a:spcAft>
                <a:spcPct val="0"/>
              </a:spcAft>
              <a:defRPr sz="15100" kern="1200">
                <a:solidFill>
                  <a:schemeClr val="tx2"/>
                </a:solidFill>
                <a:latin typeface="Arial" charset="0"/>
                <a:ea typeface="+mn-ea"/>
                <a:cs typeface="+mn-cs"/>
              </a:defRPr>
            </a:lvl2pPr>
            <a:lvl3pPr marL="1304925" indent="-390525" algn="l" rtl="0" fontAlgn="base">
              <a:spcBef>
                <a:spcPct val="0"/>
              </a:spcBef>
              <a:spcAft>
                <a:spcPct val="0"/>
              </a:spcAft>
              <a:defRPr sz="15100" kern="1200">
                <a:solidFill>
                  <a:schemeClr val="tx2"/>
                </a:solidFill>
                <a:latin typeface="Arial" charset="0"/>
                <a:ea typeface="+mn-ea"/>
                <a:cs typeface="+mn-cs"/>
              </a:defRPr>
            </a:lvl3pPr>
            <a:lvl4pPr marL="1958975" indent="-587375" algn="l" rtl="0" fontAlgn="base">
              <a:spcBef>
                <a:spcPct val="0"/>
              </a:spcBef>
              <a:spcAft>
                <a:spcPct val="0"/>
              </a:spcAft>
              <a:defRPr sz="15100" kern="1200">
                <a:solidFill>
                  <a:schemeClr val="tx2"/>
                </a:solidFill>
                <a:latin typeface="Arial" charset="0"/>
                <a:ea typeface="+mn-ea"/>
                <a:cs typeface="+mn-cs"/>
              </a:defRPr>
            </a:lvl4pPr>
            <a:lvl5pPr marL="2611438" indent="-782638" algn="l" rtl="0" fontAlgn="base">
              <a:spcBef>
                <a:spcPct val="0"/>
              </a:spcBef>
              <a:spcAft>
                <a:spcPct val="0"/>
              </a:spcAft>
              <a:defRPr sz="15100" kern="1200">
                <a:solidFill>
                  <a:schemeClr val="tx2"/>
                </a:solidFill>
                <a:latin typeface="Arial" charset="0"/>
                <a:ea typeface="+mn-ea"/>
                <a:cs typeface="+mn-cs"/>
              </a:defRPr>
            </a:lvl5pPr>
            <a:lvl6pPr marL="2286000" algn="l" defTabSz="914400" rtl="0" eaLnBrk="1" latinLnBrk="0" hangingPunct="1">
              <a:defRPr sz="15100" kern="1200">
                <a:solidFill>
                  <a:schemeClr val="tx2"/>
                </a:solidFill>
                <a:latin typeface="Arial" charset="0"/>
                <a:ea typeface="+mn-ea"/>
                <a:cs typeface="+mn-cs"/>
              </a:defRPr>
            </a:lvl6pPr>
            <a:lvl7pPr marL="2743200" algn="l" defTabSz="914400" rtl="0" eaLnBrk="1" latinLnBrk="0" hangingPunct="1">
              <a:defRPr sz="15100" kern="1200">
                <a:solidFill>
                  <a:schemeClr val="tx2"/>
                </a:solidFill>
                <a:latin typeface="Arial" charset="0"/>
                <a:ea typeface="+mn-ea"/>
                <a:cs typeface="+mn-cs"/>
              </a:defRPr>
            </a:lvl7pPr>
            <a:lvl8pPr marL="3200400" algn="l" defTabSz="914400" rtl="0" eaLnBrk="1" latinLnBrk="0" hangingPunct="1">
              <a:defRPr sz="15100" kern="1200">
                <a:solidFill>
                  <a:schemeClr val="tx2"/>
                </a:solidFill>
                <a:latin typeface="Arial" charset="0"/>
                <a:ea typeface="+mn-ea"/>
                <a:cs typeface="+mn-cs"/>
              </a:defRPr>
            </a:lvl8pPr>
            <a:lvl9pPr marL="3657600" algn="l" defTabSz="914400" rtl="0" eaLnBrk="1" latinLnBrk="0" hangingPunct="1">
              <a:defRPr sz="15100" kern="1200">
                <a:solidFill>
                  <a:schemeClr val="tx2"/>
                </a:solidFill>
                <a:latin typeface="Arial" charset="0"/>
                <a:ea typeface="+mn-ea"/>
                <a:cs typeface="+mn-cs"/>
              </a:defRPr>
            </a:lvl9pPr>
          </a:lstStyle>
          <a:p>
            <a:pPr defTabSz="3133725"/>
            <a:endParaRPr lang="en-US" sz="2100" dirty="0">
              <a:solidFill>
                <a:schemeClr val="tx1"/>
              </a:solidFill>
            </a:endParaRPr>
          </a:p>
        </p:txBody>
      </p:sp>
      <p:pic>
        <p:nvPicPr>
          <p:cNvPr id="1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36" y="685800"/>
            <a:ext cx="7277381"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406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8877" y="514290"/>
            <a:ext cx="6239447" cy="400110"/>
          </a:xfrm>
          <a:prstGeom prst="rect">
            <a:avLst/>
          </a:prstGeom>
          <a:solidFill>
            <a:srgbClr val="00B0F0">
              <a:alpha val="43000"/>
            </a:srgbClr>
          </a:solidFill>
        </p:spPr>
        <p:txBody>
          <a:bodyPr wrap="square" rtlCol="0">
            <a:spAutoFit/>
          </a:bodyPr>
          <a:lstStyle/>
          <a:p>
            <a:pPr algn="ctr"/>
            <a:r>
              <a:rPr lang="en-US" sz="2000" dirty="0"/>
              <a:t>   Japan Data Archive &amp; High Speed Mapping Platform</a:t>
            </a:r>
          </a:p>
        </p:txBody>
      </p:sp>
      <p:sp>
        <p:nvSpPr>
          <p:cNvPr id="5" name="TextBox 4"/>
          <p:cNvSpPr txBox="1"/>
          <p:nvPr/>
        </p:nvSpPr>
        <p:spPr>
          <a:xfrm>
            <a:off x="1752600" y="5791200"/>
            <a:ext cx="3124200" cy="338554"/>
          </a:xfrm>
          <a:prstGeom prst="rect">
            <a:avLst/>
          </a:prstGeom>
          <a:solidFill>
            <a:srgbClr val="00B0F0">
              <a:alpha val="43000"/>
            </a:srgbClr>
          </a:solidFill>
        </p:spPr>
        <p:txBody>
          <a:bodyPr wrap="square" rtlCol="0">
            <a:spAutoFit/>
          </a:bodyPr>
          <a:lstStyle/>
          <a:p>
            <a:r>
              <a:rPr lang="en-US" sz="1600" b="1" dirty="0"/>
              <a:t>Faculty: Andrew Gordon, History</a:t>
            </a:r>
          </a:p>
        </p:txBody>
      </p:sp>
      <p:sp>
        <p:nvSpPr>
          <p:cNvPr id="6" name="TextBox 5"/>
          <p:cNvSpPr txBox="1"/>
          <p:nvPr/>
        </p:nvSpPr>
        <p:spPr>
          <a:xfrm>
            <a:off x="5410200" y="5791200"/>
            <a:ext cx="1981200" cy="338554"/>
          </a:xfrm>
          <a:prstGeom prst="rect">
            <a:avLst/>
          </a:prstGeom>
          <a:solidFill>
            <a:srgbClr val="00B0F0">
              <a:alpha val="43000"/>
            </a:srgbClr>
          </a:solidFill>
        </p:spPr>
        <p:txBody>
          <a:bodyPr wrap="square" rtlCol="0">
            <a:spAutoFit/>
          </a:bodyPr>
          <a:lstStyle/>
          <a:p>
            <a:r>
              <a:rPr lang="en-US" sz="1600" dirty="0">
                <a:hlinkClick r:id="rId3"/>
              </a:rPr>
              <a:t>http://jdarchive.org</a:t>
            </a:r>
            <a:r>
              <a:rPr lang="en-US" sz="1600" dirty="0"/>
              <a:t> </a:t>
            </a:r>
          </a:p>
        </p:txBody>
      </p:sp>
      <p:pic>
        <p:nvPicPr>
          <p:cNvPr id="2" name="Picture 1">
            <a:extLst>
              <a:ext uri="{FF2B5EF4-FFF2-40B4-BE49-F238E27FC236}">
                <a16:creationId xmlns:a16="http://schemas.microsoft.com/office/drawing/2014/main" id="{71E5B11A-35B6-437A-984F-D52148EC2AF5}"/>
              </a:ext>
            </a:extLst>
          </p:cNvPr>
          <p:cNvPicPr>
            <a:picLocks noChangeAspect="1"/>
          </p:cNvPicPr>
          <p:nvPr/>
        </p:nvPicPr>
        <p:blipFill>
          <a:blip r:embed="rId4"/>
          <a:stretch>
            <a:fillRect/>
          </a:stretch>
        </p:blipFill>
        <p:spPr>
          <a:xfrm>
            <a:off x="609600" y="1428689"/>
            <a:ext cx="8178461" cy="3628813"/>
          </a:xfrm>
          <a:prstGeom prst="rect">
            <a:avLst/>
          </a:prstGeom>
        </p:spPr>
      </p:pic>
    </p:spTree>
    <p:extLst>
      <p:ext uri="{BB962C8B-B14F-4D97-AF65-F5344CB8AC3E}">
        <p14:creationId xmlns:p14="http://schemas.microsoft.com/office/powerpoint/2010/main" val="2514525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05000" y="228600"/>
            <a:ext cx="5348850" cy="400110"/>
          </a:xfrm>
          <a:prstGeom prst="rect">
            <a:avLst/>
          </a:prstGeom>
          <a:solidFill>
            <a:srgbClr val="00B0F0">
              <a:alpha val="43000"/>
            </a:srgbClr>
          </a:solidFill>
        </p:spPr>
        <p:txBody>
          <a:bodyPr wrap="square" rtlCol="0">
            <a:spAutoFit/>
          </a:bodyPr>
          <a:lstStyle/>
          <a:p>
            <a:pPr algn="ctr"/>
            <a:r>
              <a:rPr lang="en-US" sz="2000" b="1" dirty="0"/>
              <a:t>Surgical Safety Web Map</a:t>
            </a:r>
          </a:p>
        </p:txBody>
      </p:sp>
      <p:sp>
        <p:nvSpPr>
          <p:cNvPr id="4" name="TextBox 3"/>
          <p:cNvSpPr txBox="1"/>
          <p:nvPr/>
        </p:nvSpPr>
        <p:spPr>
          <a:xfrm>
            <a:off x="2057400" y="6290846"/>
            <a:ext cx="2903025" cy="307777"/>
          </a:xfrm>
          <a:prstGeom prst="rect">
            <a:avLst/>
          </a:prstGeom>
          <a:solidFill>
            <a:srgbClr val="00B0F0">
              <a:alpha val="43000"/>
            </a:srgbClr>
          </a:solidFill>
        </p:spPr>
        <p:txBody>
          <a:bodyPr wrap="square" rtlCol="0">
            <a:spAutoFit/>
          </a:bodyPr>
          <a:lstStyle/>
          <a:p>
            <a:r>
              <a:rPr lang="en-US" sz="1400" b="1" dirty="0"/>
              <a:t>Faculty:  </a:t>
            </a:r>
            <a:r>
              <a:rPr lang="en-US" sz="1400" b="1" dirty="0" err="1"/>
              <a:t>Atul</a:t>
            </a:r>
            <a:r>
              <a:rPr lang="en-US" sz="1400" b="1" dirty="0"/>
              <a:t> </a:t>
            </a:r>
            <a:r>
              <a:rPr lang="en-US" sz="1400" b="1" dirty="0" err="1"/>
              <a:t>Gawande</a:t>
            </a:r>
            <a:r>
              <a:rPr lang="en-US" sz="1400" b="1" dirty="0"/>
              <a:t>, HSPH</a:t>
            </a:r>
          </a:p>
        </p:txBody>
      </p:sp>
      <p:sp>
        <p:nvSpPr>
          <p:cNvPr id="7" name="TextBox 6"/>
          <p:cNvSpPr txBox="1"/>
          <p:nvPr/>
        </p:nvSpPr>
        <p:spPr>
          <a:xfrm>
            <a:off x="5029200" y="6290846"/>
            <a:ext cx="1981200" cy="276999"/>
          </a:xfrm>
          <a:prstGeom prst="rect">
            <a:avLst/>
          </a:prstGeom>
          <a:solidFill>
            <a:srgbClr val="00B0F0">
              <a:alpha val="43000"/>
            </a:srgbClr>
          </a:solidFill>
        </p:spPr>
        <p:txBody>
          <a:bodyPr wrap="square" rtlCol="0">
            <a:spAutoFit/>
          </a:bodyPr>
          <a:lstStyle/>
          <a:p>
            <a:pPr algn="ctr"/>
            <a:r>
              <a:rPr lang="en-US" sz="1200" dirty="0">
                <a:hlinkClick r:id="rId3"/>
              </a:rPr>
              <a:t>http://bit.ly/1GksOKu</a:t>
            </a:r>
            <a:r>
              <a:rPr lang="en-US" sz="1200" dirty="0"/>
              <a:t> </a:t>
            </a:r>
          </a:p>
        </p:txBody>
      </p:sp>
      <p:sp>
        <p:nvSpPr>
          <p:cNvPr id="9" name="Text Box 2221"/>
          <p:cNvSpPr txBox="1">
            <a:spLocks noChangeArrowheads="1"/>
          </p:cNvSpPr>
          <p:nvPr/>
        </p:nvSpPr>
        <p:spPr bwMode="auto">
          <a:xfrm>
            <a:off x="3509184" y="1951386"/>
            <a:ext cx="280921" cy="484486"/>
          </a:xfrm>
          <a:prstGeom prst="rect">
            <a:avLst/>
          </a:prstGeom>
          <a:noFill/>
          <a:ln w="9525" algn="ctr">
            <a:noFill/>
            <a:miter lim="800000"/>
            <a:headEnd/>
            <a:tailEnd/>
          </a:ln>
        </p:spPr>
        <p:txBody>
          <a:bodyPr wrap="none" lIns="130622" tIns="65311" rIns="130622" bIns="65311">
            <a:spAutoFit/>
          </a:bodyPr>
          <a:lstStyle>
            <a:defPPr>
              <a:defRPr lang="en-US"/>
            </a:defPPr>
            <a:lvl1pPr algn="l" rtl="0" fontAlgn="base">
              <a:spcBef>
                <a:spcPct val="0"/>
              </a:spcBef>
              <a:spcAft>
                <a:spcPct val="0"/>
              </a:spcAft>
              <a:defRPr sz="15100" kern="1200">
                <a:solidFill>
                  <a:schemeClr val="tx2"/>
                </a:solidFill>
                <a:latin typeface="Arial" charset="0"/>
                <a:ea typeface="+mn-ea"/>
                <a:cs typeface="+mn-cs"/>
              </a:defRPr>
            </a:lvl1pPr>
            <a:lvl2pPr marL="652463" indent="-195263" algn="l" rtl="0" fontAlgn="base">
              <a:spcBef>
                <a:spcPct val="0"/>
              </a:spcBef>
              <a:spcAft>
                <a:spcPct val="0"/>
              </a:spcAft>
              <a:defRPr sz="15100" kern="1200">
                <a:solidFill>
                  <a:schemeClr val="tx2"/>
                </a:solidFill>
                <a:latin typeface="Arial" charset="0"/>
                <a:ea typeface="+mn-ea"/>
                <a:cs typeface="+mn-cs"/>
              </a:defRPr>
            </a:lvl2pPr>
            <a:lvl3pPr marL="1304925" indent="-390525" algn="l" rtl="0" fontAlgn="base">
              <a:spcBef>
                <a:spcPct val="0"/>
              </a:spcBef>
              <a:spcAft>
                <a:spcPct val="0"/>
              </a:spcAft>
              <a:defRPr sz="15100" kern="1200">
                <a:solidFill>
                  <a:schemeClr val="tx2"/>
                </a:solidFill>
                <a:latin typeface="Arial" charset="0"/>
                <a:ea typeface="+mn-ea"/>
                <a:cs typeface="+mn-cs"/>
              </a:defRPr>
            </a:lvl3pPr>
            <a:lvl4pPr marL="1958975" indent="-587375" algn="l" rtl="0" fontAlgn="base">
              <a:spcBef>
                <a:spcPct val="0"/>
              </a:spcBef>
              <a:spcAft>
                <a:spcPct val="0"/>
              </a:spcAft>
              <a:defRPr sz="15100" kern="1200">
                <a:solidFill>
                  <a:schemeClr val="tx2"/>
                </a:solidFill>
                <a:latin typeface="Arial" charset="0"/>
                <a:ea typeface="+mn-ea"/>
                <a:cs typeface="+mn-cs"/>
              </a:defRPr>
            </a:lvl4pPr>
            <a:lvl5pPr marL="2611438" indent="-782638" algn="l" rtl="0" fontAlgn="base">
              <a:spcBef>
                <a:spcPct val="0"/>
              </a:spcBef>
              <a:spcAft>
                <a:spcPct val="0"/>
              </a:spcAft>
              <a:defRPr sz="15100" kern="1200">
                <a:solidFill>
                  <a:schemeClr val="tx2"/>
                </a:solidFill>
                <a:latin typeface="Arial" charset="0"/>
                <a:ea typeface="+mn-ea"/>
                <a:cs typeface="+mn-cs"/>
              </a:defRPr>
            </a:lvl5pPr>
            <a:lvl6pPr marL="2286000" algn="l" defTabSz="914400" rtl="0" eaLnBrk="1" latinLnBrk="0" hangingPunct="1">
              <a:defRPr sz="15100" kern="1200">
                <a:solidFill>
                  <a:schemeClr val="tx2"/>
                </a:solidFill>
                <a:latin typeface="Arial" charset="0"/>
                <a:ea typeface="+mn-ea"/>
                <a:cs typeface="+mn-cs"/>
              </a:defRPr>
            </a:lvl6pPr>
            <a:lvl7pPr marL="2743200" algn="l" defTabSz="914400" rtl="0" eaLnBrk="1" latinLnBrk="0" hangingPunct="1">
              <a:defRPr sz="15100" kern="1200">
                <a:solidFill>
                  <a:schemeClr val="tx2"/>
                </a:solidFill>
                <a:latin typeface="Arial" charset="0"/>
                <a:ea typeface="+mn-ea"/>
                <a:cs typeface="+mn-cs"/>
              </a:defRPr>
            </a:lvl7pPr>
            <a:lvl8pPr marL="3200400" algn="l" defTabSz="914400" rtl="0" eaLnBrk="1" latinLnBrk="0" hangingPunct="1">
              <a:defRPr sz="15100" kern="1200">
                <a:solidFill>
                  <a:schemeClr val="tx2"/>
                </a:solidFill>
                <a:latin typeface="Arial" charset="0"/>
                <a:ea typeface="+mn-ea"/>
                <a:cs typeface="+mn-cs"/>
              </a:defRPr>
            </a:lvl8pPr>
            <a:lvl9pPr marL="3657600" algn="l" defTabSz="914400" rtl="0" eaLnBrk="1" latinLnBrk="0" hangingPunct="1">
              <a:defRPr sz="15100" kern="1200">
                <a:solidFill>
                  <a:schemeClr val="tx2"/>
                </a:solidFill>
                <a:latin typeface="Arial" charset="0"/>
                <a:ea typeface="+mn-ea"/>
                <a:cs typeface="+mn-cs"/>
              </a:defRPr>
            </a:lvl9pPr>
          </a:lstStyle>
          <a:p>
            <a:pPr defTabSz="3133725"/>
            <a:endParaRPr lang="en-US" sz="2100" dirty="0">
              <a:solidFill>
                <a:schemeClr val="tx1"/>
              </a:solidFill>
            </a:endParaRPr>
          </a:p>
        </p:txBody>
      </p:sp>
      <p:pic>
        <p:nvPicPr>
          <p:cNvPr id="205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762000"/>
            <a:ext cx="6593681" cy="5412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1517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85594" y="152400"/>
            <a:ext cx="6863006" cy="400110"/>
          </a:xfrm>
          <a:prstGeom prst="rect">
            <a:avLst/>
          </a:prstGeom>
          <a:solidFill>
            <a:srgbClr val="00B0F0">
              <a:alpha val="43000"/>
            </a:srgbClr>
          </a:solidFill>
        </p:spPr>
        <p:txBody>
          <a:bodyPr wrap="square" rtlCol="0">
            <a:spAutoFit/>
          </a:bodyPr>
          <a:lstStyle/>
          <a:p>
            <a:pPr algn="ctr"/>
            <a:r>
              <a:rPr lang="en-US" sz="2000" b="1" dirty="0"/>
              <a:t>   Historical Data Visualization (HDV)</a:t>
            </a:r>
          </a:p>
        </p:txBody>
      </p:sp>
      <p:sp>
        <p:nvSpPr>
          <p:cNvPr id="4" name="TextBox 3"/>
          <p:cNvSpPr txBox="1"/>
          <p:nvPr/>
        </p:nvSpPr>
        <p:spPr>
          <a:xfrm>
            <a:off x="990600" y="6443246"/>
            <a:ext cx="2674232" cy="338554"/>
          </a:xfrm>
          <a:prstGeom prst="rect">
            <a:avLst/>
          </a:prstGeom>
          <a:solidFill>
            <a:srgbClr val="00B0F0">
              <a:alpha val="43000"/>
            </a:srgbClr>
          </a:solidFill>
        </p:spPr>
        <p:txBody>
          <a:bodyPr wrap="square" rtlCol="0">
            <a:spAutoFit/>
          </a:bodyPr>
          <a:lstStyle/>
          <a:p>
            <a:r>
              <a:rPr lang="en-US" sz="1600" b="1" dirty="0"/>
              <a:t>Faculty: Geoffrey Jones (HBS)   </a:t>
            </a:r>
          </a:p>
        </p:txBody>
      </p:sp>
      <p:sp>
        <p:nvSpPr>
          <p:cNvPr id="7" name="TextBox 6"/>
          <p:cNvSpPr txBox="1"/>
          <p:nvPr/>
        </p:nvSpPr>
        <p:spPr>
          <a:xfrm>
            <a:off x="5181600" y="6443246"/>
            <a:ext cx="2667000" cy="338554"/>
          </a:xfrm>
          <a:prstGeom prst="rect">
            <a:avLst/>
          </a:prstGeom>
          <a:solidFill>
            <a:srgbClr val="00B0F0">
              <a:alpha val="43000"/>
            </a:srgbClr>
          </a:solidFill>
        </p:spPr>
        <p:txBody>
          <a:bodyPr wrap="square" rtlCol="0">
            <a:spAutoFit/>
          </a:bodyPr>
          <a:lstStyle/>
          <a:p>
            <a:r>
              <a:rPr lang="en-US" sz="1600" dirty="0">
                <a:hlinkClick r:id="rId3"/>
              </a:rPr>
              <a:t>http://hdv.cga.harvard.edu/</a:t>
            </a:r>
            <a:endParaRPr lang="en-US" sz="1600" dirty="0"/>
          </a:p>
        </p:txBody>
      </p:sp>
      <p:pic>
        <p:nvPicPr>
          <p:cNvPr id="9"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677103"/>
            <a:ext cx="6858000" cy="5537217"/>
          </a:xfrm>
          <a:prstGeom prst="rect">
            <a:avLst/>
          </a:prstGeom>
          <a:noFill/>
          <a:ln w="19050">
            <a:solidFill>
              <a:schemeClr val="tx2">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7793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4C912-0006-430B-8679-BD9FFDCB58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68F02F-E5D5-4DDC-994A-4D6714526B71}"/>
              </a:ext>
            </a:extLst>
          </p:cNvPr>
          <p:cNvSpPr>
            <a:spLocks noGrp="1"/>
          </p:cNvSpPr>
          <p:nvPr>
            <p:ph idx="1"/>
          </p:nvPr>
        </p:nvSpPr>
        <p:spPr/>
        <p:txBody>
          <a:bodyPr/>
          <a:lstStyle/>
          <a:p>
            <a:endParaRPr lang="en-US"/>
          </a:p>
        </p:txBody>
      </p:sp>
      <p:pic>
        <p:nvPicPr>
          <p:cNvPr id="1026" name="Picture 2" descr="https://www.vividmaps.com/wp-content/uploads/2019/07/Trumpland.jpg">
            <a:extLst>
              <a:ext uri="{FF2B5EF4-FFF2-40B4-BE49-F238E27FC236}">
                <a16:creationId xmlns:a16="http://schemas.microsoft.com/office/drawing/2014/main" id="{5EBF9998-A956-451F-A700-102FCA222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2975"/>
            <a:ext cx="914400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70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5867400" cy="4800600"/>
          </a:xfrm>
        </p:spPr>
        <p:txBody>
          <a:bodyPr>
            <a:normAutofit/>
          </a:bodyPr>
          <a:lstStyle/>
          <a:p>
            <a:r>
              <a:rPr lang="en-US" dirty="0"/>
              <a:t>Founded in 2006</a:t>
            </a:r>
          </a:p>
          <a:p>
            <a:endParaRPr lang="en-US" dirty="0"/>
          </a:p>
          <a:p>
            <a:r>
              <a:rPr lang="en-US" dirty="0"/>
              <a:t>A member organization of the Institute for Quantitative Social Science (IQSS)</a:t>
            </a:r>
          </a:p>
          <a:p>
            <a:endParaRPr lang="en-US" dirty="0"/>
          </a:p>
          <a:p>
            <a:r>
              <a:rPr lang="en-US" dirty="0"/>
              <a:t>Serves the entire University -     </a:t>
            </a:r>
            <a:r>
              <a:rPr lang="en-US" i="1" dirty="0"/>
              <a:t>all</a:t>
            </a:r>
            <a:r>
              <a:rPr lang="en-US" dirty="0"/>
              <a:t> schools and departments</a:t>
            </a:r>
          </a:p>
        </p:txBody>
      </p:sp>
      <p:sp>
        <p:nvSpPr>
          <p:cNvPr id="2" name="Title 1"/>
          <p:cNvSpPr>
            <a:spLocks noGrp="1"/>
          </p:cNvSpPr>
          <p:nvPr>
            <p:ph type="title"/>
          </p:nvPr>
        </p:nvSpPr>
        <p:spPr/>
        <p:txBody>
          <a:bodyPr>
            <a:normAutofit fontScale="90000"/>
          </a:bodyPr>
          <a:lstStyle/>
          <a:p>
            <a:r>
              <a:rPr lang="en-US" dirty="0"/>
              <a:t>Center for Geographic Analysis (CGA)</a:t>
            </a:r>
          </a:p>
        </p:txBody>
      </p:sp>
      <p:pic>
        <p:nvPicPr>
          <p:cNvPr id="7" name="Picture 6" descr="CGA_logo_trans.png"/>
          <p:cNvPicPr>
            <a:picLocks noChangeAspect="1"/>
          </p:cNvPicPr>
          <p:nvPr/>
        </p:nvPicPr>
        <p:blipFill>
          <a:blip r:embed="rId2" cstate="print"/>
          <a:stretch>
            <a:fillRect/>
          </a:stretch>
        </p:blipFill>
        <p:spPr>
          <a:xfrm>
            <a:off x="6743700" y="1523999"/>
            <a:ext cx="1981200" cy="715459"/>
          </a:xfrm>
          <a:prstGeom prst="rect">
            <a:avLst/>
          </a:prstGeom>
        </p:spPr>
      </p:pic>
      <p:pic>
        <p:nvPicPr>
          <p:cNvPr id="8" name="Picture 4" descr="Harvard_U_Shield"/>
          <p:cNvPicPr>
            <a:picLocks noChangeAspect="1" noChangeArrowheads="1"/>
          </p:cNvPicPr>
          <p:nvPr/>
        </p:nvPicPr>
        <p:blipFill>
          <a:blip r:embed="rId3" cstate="print"/>
          <a:srcRect/>
          <a:stretch>
            <a:fillRect/>
          </a:stretch>
        </p:blipFill>
        <p:spPr bwMode="auto">
          <a:xfrm>
            <a:off x="7067796" y="4572000"/>
            <a:ext cx="1333008" cy="1324463"/>
          </a:xfrm>
          <a:prstGeom prst="rect">
            <a:avLst/>
          </a:prstGeom>
          <a:noFill/>
          <a:ln w="9525">
            <a:noFill/>
            <a:miter lim="800000"/>
            <a:headEnd/>
            <a:tailEnd/>
          </a:ln>
        </p:spPr>
      </p:pic>
      <p:pic>
        <p:nvPicPr>
          <p:cNvPr id="9" name="Picture 5" descr="IQSS_logo"/>
          <p:cNvPicPr>
            <a:picLocks noChangeAspect="1" noChangeArrowheads="1"/>
          </p:cNvPicPr>
          <p:nvPr/>
        </p:nvPicPr>
        <p:blipFill>
          <a:blip r:embed="rId4" cstate="print"/>
          <a:srcRect/>
          <a:stretch>
            <a:fillRect/>
          </a:stretch>
        </p:blipFill>
        <p:spPr bwMode="auto">
          <a:xfrm>
            <a:off x="6743700" y="2963581"/>
            <a:ext cx="2019300" cy="627666"/>
          </a:xfrm>
          <a:prstGeom prst="rect">
            <a:avLst/>
          </a:prstGeom>
          <a:noFill/>
        </p:spPr>
      </p:pic>
    </p:spTree>
    <p:extLst>
      <p:ext uri="{BB962C8B-B14F-4D97-AF65-F5344CB8AC3E}">
        <p14:creationId xmlns:p14="http://schemas.microsoft.com/office/powerpoint/2010/main" val="1666645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0.gstatic.com/images?q=tbn:ANd9GcRGLBNiV3xoXM4HcR4nwAPuM9pGpbLjlKt4JLklDmYXu4OXmpgH8g"/>
          <p:cNvPicPr>
            <a:picLocks noChangeAspect="1" noChangeArrowheads="1"/>
          </p:cNvPicPr>
          <p:nvPr/>
        </p:nvPicPr>
        <p:blipFill>
          <a:blip r:embed="rId2" cstate="print"/>
          <a:srcRect/>
          <a:stretch>
            <a:fillRect/>
          </a:stretch>
        </p:blipFill>
        <p:spPr bwMode="auto">
          <a:xfrm>
            <a:off x="457200" y="457200"/>
            <a:ext cx="8305800" cy="6108700"/>
          </a:xfrm>
          <a:prstGeom prst="rect">
            <a:avLst/>
          </a:prstGeom>
          <a:noFill/>
        </p:spPr>
      </p:pic>
      <p:pic>
        <p:nvPicPr>
          <p:cNvPr id="10" name="Picture 9" descr="CGA_logo_trans.png"/>
          <p:cNvPicPr>
            <a:picLocks noChangeAspect="1"/>
          </p:cNvPicPr>
          <p:nvPr/>
        </p:nvPicPr>
        <p:blipFill>
          <a:blip r:embed="rId3" cstate="print"/>
          <a:stretch>
            <a:fillRect/>
          </a:stretch>
        </p:blipFill>
        <p:spPr>
          <a:xfrm>
            <a:off x="3186639" y="810646"/>
            <a:ext cx="2819401" cy="1018154"/>
          </a:xfrm>
          <a:prstGeom prst="rect">
            <a:avLst/>
          </a:prstGeom>
        </p:spPr>
      </p:pic>
      <p:sp>
        <p:nvSpPr>
          <p:cNvPr id="11" name="TextBox 10"/>
          <p:cNvSpPr txBox="1"/>
          <p:nvPr/>
        </p:nvSpPr>
        <p:spPr>
          <a:xfrm rot="17662753">
            <a:off x="745917" y="3075057"/>
            <a:ext cx="2709911" cy="707886"/>
          </a:xfrm>
          <a:prstGeom prst="rect">
            <a:avLst/>
          </a:prstGeom>
          <a:noFill/>
        </p:spPr>
        <p:txBody>
          <a:bodyPr wrap="square" rtlCol="0">
            <a:spAutoFit/>
          </a:bodyPr>
          <a:lstStyle/>
          <a:p>
            <a:r>
              <a:rPr lang="en-US" sz="4000" b="1" dirty="0">
                <a:solidFill>
                  <a:schemeClr val="accent2">
                    <a:lumMod val="50000"/>
                  </a:schemeClr>
                </a:solidFill>
                <a:effectLst>
                  <a:outerShdw blurRad="38100" dist="38100" dir="2700000" algn="tl">
                    <a:srgbClr val="000000">
                      <a:alpha val="43137"/>
                    </a:srgbClr>
                  </a:outerShdw>
                </a:effectLst>
              </a:rPr>
              <a:t>Consulting</a:t>
            </a:r>
          </a:p>
        </p:txBody>
      </p:sp>
      <p:sp>
        <p:nvSpPr>
          <p:cNvPr id="12" name="TextBox 11"/>
          <p:cNvSpPr txBox="1"/>
          <p:nvPr/>
        </p:nvSpPr>
        <p:spPr>
          <a:xfrm rot="3880895">
            <a:off x="5726711" y="3659057"/>
            <a:ext cx="3286853" cy="646331"/>
          </a:xfrm>
          <a:prstGeom prst="rect">
            <a:avLst/>
          </a:prstGeom>
          <a:noFill/>
        </p:spPr>
        <p:txBody>
          <a:bodyPr wrap="square" rtlCol="0">
            <a:spAutoFit/>
          </a:bodyPr>
          <a:lstStyle/>
          <a:p>
            <a:r>
              <a:rPr lang="en-US" sz="3600" b="1" dirty="0">
                <a:solidFill>
                  <a:schemeClr val="accent2">
                    <a:lumMod val="50000"/>
                  </a:schemeClr>
                </a:solidFill>
                <a:effectLst>
                  <a:outerShdw blurRad="38100" dist="38100" dir="2700000" algn="tl">
                    <a:srgbClr val="000000">
                      <a:alpha val="43137"/>
                    </a:srgbClr>
                  </a:outerShdw>
                </a:effectLst>
              </a:rPr>
              <a:t>Teaching</a:t>
            </a:r>
          </a:p>
        </p:txBody>
      </p:sp>
      <p:sp>
        <p:nvSpPr>
          <p:cNvPr id="13" name="TextBox 12"/>
          <p:cNvSpPr txBox="1"/>
          <p:nvPr/>
        </p:nvSpPr>
        <p:spPr>
          <a:xfrm rot="16200000">
            <a:off x="2500025" y="3657530"/>
            <a:ext cx="4089837" cy="584775"/>
          </a:xfrm>
          <a:prstGeom prst="rect">
            <a:avLst/>
          </a:prstGeom>
          <a:noFill/>
        </p:spPr>
        <p:txBody>
          <a:bodyPr wrap="square" rtlCol="0">
            <a:spAutoFit/>
          </a:bodyPr>
          <a:lstStyle/>
          <a:p>
            <a:r>
              <a:rPr lang="en-US" sz="3200" b="1" dirty="0">
                <a:solidFill>
                  <a:schemeClr val="accent2">
                    <a:lumMod val="50000"/>
                  </a:schemeClr>
                </a:solidFill>
                <a:effectLst>
                  <a:outerShdw blurRad="38100" dist="38100" dir="2700000" algn="tl">
                    <a:srgbClr val="000000">
                      <a:alpha val="43137"/>
                    </a:srgbClr>
                  </a:outerShdw>
                </a:effectLst>
              </a:rPr>
              <a:t>Software Development</a:t>
            </a:r>
          </a:p>
        </p:txBody>
      </p:sp>
    </p:spTree>
    <p:extLst>
      <p:ext uri="{BB962C8B-B14F-4D97-AF65-F5344CB8AC3E}">
        <p14:creationId xmlns:p14="http://schemas.microsoft.com/office/powerpoint/2010/main" val="2646918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 we serve</a:t>
            </a:r>
          </a:p>
        </p:txBody>
      </p:sp>
      <p:sp>
        <p:nvSpPr>
          <p:cNvPr id="3" name="Content Placeholder 2"/>
          <p:cNvSpPr>
            <a:spLocks noGrp="1"/>
          </p:cNvSpPr>
          <p:nvPr>
            <p:ph idx="1"/>
          </p:nvPr>
        </p:nvSpPr>
        <p:spPr>
          <a:xfrm>
            <a:off x="457200" y="1600201"/>
            <a:ext cx="8229600" cy="3962400"/>
          </a:xfrm>
        </p:spPr>
        <p:txBody>
          <a:bodyPr/>
          <a:lstStyle/>
          <a:p>
            <a:pPr marL="0" indent="0">
              <a:buNone/>
            </a:pPr>
            <a:r>
              <a:rPr lang="en-US" dirty="0"/>
              <a:t>36,000 students.</a:t>
            </a:r>
          </a:p>
          <a:p>
            <a:pPr marL="0" indent="0">
              <a:buNone/>
            </a:pPr>
            <a:r>
              <a:rPr lang="en-US" dirty="0"/>
              <a:t>12,000 professors and academic appointments.</a:t>
            </a:r>
          </a:p>
          <a:p>
            <a:pPr marL="0" indent="0">
              <a:buNone/>
            </a:pPr>
            <a:endParaRPr lang="en-US" dirty="0"/>
          </a:p>
          <a:p>
            <a:pPr marL="0" indent="0">
              <a:buNone/>
            </a:pPr>
            <a:r>
              <a:rPr lang="en-US" dirty="0"/>
              <a:t>Size of CGA: 4</a:t>
            </a:r>
          </a:p>
          <a:p>
            <a:pPr marL="0" indent="0">
              <a:buNone/>
            </a:pPr>
            <a:endParaRPr lang="en-US" dirty="0"/>
          </a:p>
          <a:p>
            <a:pPr marL="0" indent="0">
              <a:buNone/>
            </a:pPr>
            <a:r>
              <a:rPr lang="en-US" dirty="0"/>
              <a:t>So we build platforms to leverage ourselves.</a:t>
            </a:r>
          </a:p>
        </p:txBody>
      </p:sp>
      <p:sp>
        <p:nvSpPr>
          <p:cNvPr id="4" name="Rectangle 3">
            <a:extLst>
              <a:ext uri="{FF2B5EF4-FFF2-40B4-BE49-F238E27FC236}">
                <a16:creationId xmlns:a16="http://schemas.microsoft.com/office/drawing/2014/main" id="{DBD7B95E-4DA9-4D08-8F4B-DFA4F7940213}"/>
              </a:ext>
            </a:extLst>
          </p:cNvPr>
          <p:cNvSpPr/>
          <p:nvPr/>
        </p:nvSpPr>
        <p:spPr>
          <a:xfrm>
            <a:off x="457200" y="6244808"/>
            <a:ext cx="7467600" cy="338554"/>
          </a:xfrm>
          <a:prstGeom prst="rect">
            <a:avLst/>
          </a:prstGeom>
        </p:spPr>
        <p:txBody>
          <a:bodyPr wrap="square">
            <a:spAutoFit/>
          </a:bodyPr>
          <a:lstStyle/>
          <a:p>
            <a:r>
              <a:rPr lang="en-US" sz="1600" dirty="0">
                <a:hlinkClick r:id="rId3"/>
              </a:rPr>
              <a:t>https://www.harvard.edu/media-relations/media-resources/quick-facts</a:t>
            </a:r>
            <a:r>
              <a:rPr lang="en-US" sz="1600" dirty="0"/>
              <a:t> </a:t>
            </a:r>
          </a:p>
        </p:txBody>
      </p:sp>
    </p:spTree>
    <p:extLst>
      <p:ext uri="{BB962C8B-B14F-4D97-AF65-F5344CB8AC3E}">
        <p14:creationId xmlns:p14="http://schemas.microsoft.com/office/powerpoint/2010/main" val="20669274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2875</Words>
  <Application>Microsoft Office PowerPoint</Application>
  <PresentationFormat>On-screen Show (4:3)</PresentationFormat>
  <Paragraphs>309</Paragraphs>
  <Slides>53</Slides>
  <Notes>31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Courier New</vt:lpstr>
      <vt:lpstr>Office Theme</vt:lpstr>
      <vt:lpstr>WorldMap and other infrastructures  to support geospatial knowledge building</vt:lpstr>
      <vt:lpstr>Space Matters to Data     (a lot)</vt:lpstr>
      <vt:lpstr>Example: 2016 presidential election popular vote</vt:lpstr>
      <vt:lpstr>PowerPoint Presentation</vt:lpstr>
      <vt:lpstr>PowerPoint Presentation</vt:lpstr>
      <vt:lpstr>PowerPoint Presentation</vt:lpstr>
      <vt:lpstr>Center for Geographic Analysis (CGA)</vt:lpstr>
      <vt:lpstr>PowerPoint Presentation</vt:lpstr>
      <vt:lpstr>Population we serve</vt:lpstr>
      <vt:lpstr>What is WorldMap?</vt:lpstr>
      <vt:lpstr>History of WorldMap</vt:lpstr>
      <vt:lpstr>Growth of the System</vt:lpstr>
      <vt:lpstr>WorldMap enables researchers to </vt:lpstr>
      <vt:lpstr>The best geodata is outside  any single organization</vt:lpstr>
      <vt:lpstr>PowerPoint Presentation</vt:lpstr>
      <vt:lpstr>Web Map API: Map Services for visualizing your data in other systems</vt:lpstr>
      <vt:lpstr>Open Source Code  https://github.com/cga-harvard/geonode/tree/master </vt:lpstr>
      <vt:lpstr>PostGIS: a geodata analytics DB that scales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Mapping Decline: St. Louis and the American City (University of Iowa)</vt:lpstr>
      <vt:lpstr>Barcelona Historic Plan  (Universitat Autonoma de Barcelona) </vt:lpstr>
      <vt:lpstr>PowerPoint Presentation</vt:lpstr>
      <vt:lpstr>HarvardX and ChinaX</vt:lpstr>
      <vt:lpstr>BARI (Boston Area Research Initiative)</vt:lpstr>
      <vt:lpstr>Dataverse Platform (Social Science Archive)</vt:lpstr>
      <vt:lpstr>PowerPoint Presentation</vt:lpstr>
      <vt:lpstr>Demo of basic WorldMap functions</vt:lpstr>
      <vt:lpstr>WorldMap Sustainability</vt:lpstr>
      <vt:lpstr>A couple other initiatives…</vt:lpstr>
      <vt:lpstr>“Big” geospatial data: even a million features</vt:lpstr>
      <vt:lpstr>Harvesting geo-tweets  from 2012 to present</vt:lpstr>
      <vt:lpstr>What is a geo-tweet?</vt:lpstr>
      <vt:lpstr>OmniSci / Harvard Collaboration</vt:lpstr>
      <vt:lpstr>I/UCRC Spatio-temporal Consortium</vt:lpstr>
      <vt:lpstr>Supercomputing Environment: Cannon Cluster</vt:lpstr>
      <vt:lpstr>GIS apps that we are currently configuring on FASRC</vt:lpstr>
      <vt:lpstr>Links</vt:lpstr>
      <vt:lpstr>PowerPoint Presentation</vt:lpstr>
      <vt:lpstr>Search Demo</vt:lpstr>
      <vt:lpstr>BOP Demo</vt:lpstr>
      <vt:lpstr>PowerPoint Presentation</vt:lpstr>
      <vt:lpstr>PowerPoint Presentation</vt:lpstr>
      <vt:lpstr>PowerPoint Presentation</vt:lpstr>
      <vt:lpstr>PowerPoint Presentation</vt:lpstr>
      <vt:lpstr>PowerPoint Presentation</vt:lpstr>
    </vt:vector>
  </TitlesOfParts>
  <Company>Harvard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blewis</dc:creator>
  <cp:lastModifiedBy>Lewis, Benjamin</cp:lastModifiedBy>
  <cp:revision>563</cp:revision>
  <dcterms:created xsi:type="dcterms:W3CDTF">2014-02-24T19:13:57Z</dcterms:created>
  <dcterms:modified xsi:type="dcterms:W3CDTF">2020-01-22T15:21:22Z</dcterms:modified>
</cp:coreProperties>
</file>